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0"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Lst>
  <p:sldSz cx="18288000" cy="10287000"/>
  <p:notesSz cx="6858000" cy="9144000"/>
  <p:embeddedFontLst>
    <p:embeddedFont>
      <p:font typeface="Arimo" panose="020B0604020202020204" charset="0"/>
      <p:regular r:id="rId45"/>
    </p:embeddedFont>
    <p:embeddedFont>
      <p:font typeface="Arimo Bold" panose="020B0604020202020204" charset="0"/>
      <p:regular r:id="rId46"/>
    </p:embeddedFont>
    <p:embeddedFont>
      <p:font typeface="Arimo Bold Italics" panose="020B0604020202020204" charset="0"/>
      <p:regular r:id="rId47"/>
    </p:embeddedFont>
    <p:embeddedFont>
      <p:font typeface="Atkinson Hyperlegible" panose="020B0604020202020204" charset="0"/>
      <p:regular r:id="rId48"/>
    </p:embeddedFont>
    <p:embeddedFont>
      <p:font typeface="Cabin" panose="020B0604020202020204" charset="0"/>
      <p:regular r:id="rId49"/>
    </p:embeddedFont>
    <p:embeddedFont>
      <p:font typeface="Cabin Bold" panose="020B0604020202020204" charset="0"/>
      <p:regular r:id="rId50"/>
    </p:embeddedFont>
    <p:embeddedFont>
      <p:font typeface="Calibri" panose="020F0502020204030204" pitchFamily="34" charset="0"/>
      <p:regular r:id="rId51"/>
      <p:bold r:id="rId52"/>
      <p:italic r:id="rId53"/>
      <p:boldItalic r:id="rId54"/>
    </p:embeddedFont>
    <p:embeddedFont>
      <p:font typeface="Canva Sans" panose="020B0604020202020204" charset="0"/>
      <p:regular r:id="rId55"/>
    </p:embeddedFont>
    <p:embeddedFont>
      <p:font typeface="Canva Sans Bold" panose="020B0604020202020204" charset="0"/>
      <p:regular r:id="rId56"/>
    </p:embeddedFont>
    <p:embeddedFont>
      <p:font typeface="Roboto Bold" panose="020B0604020202020204" charset="0"/>
      <p:regular r:id="rId57"/>
    </p:embeddedFont>
    <p:embeddedFont>
      <p:font typeface="Times New Roman" panose="02020603050405020304" pitchFamily="18" charset="0"/>
      <p:regular r:id="rId58"/>
    </p:embeddedFont>
    <p:embeddedFont>
      <p:font typeface="Times New Roman Bold" panose="02020803070505020304" pitchFamily="18" charset="0"/>
      <p:regular r:id="rId59"/>
      <p:bold r:id="rId60"/>
    </p:embeddedFont>
    <p:embeddedFont>
      <p:font typeface="Times New Roman Bold Italics"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4.pn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4.pn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22.sv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22.sv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5.svg"/><Relationship Id="rId12"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jpeg"/><Relationship Id="rId7" Type="http://schemas.openxmlformats.org/officeDocument/2006/relationships/image" Target="../media/image5.svg"/><Relationship Id="rId12"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1.jpeg"/><Relationship Id="rId5" Type="http://schemas.openxmlformats.org/officeDocument/2006/relationships/image" Target="../media/image12.jpe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34.svg"/><Relationship Id="rId12" Type="http://schemas.openxmlformats.org/officeDocument/2006/relationships/image" Target="../media/image35.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0.png"/><Relationship Id="rId5" Type="http://schemas.openxmlformats.org/officeDocument/2006/relationships/image" Target="../media/image32.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9.jpeg"/><Relationship Id="rId7" Type="http://schemas.openxmlformats.org/officeDocument/2006/relationships/image" Target="../media/image3.png"/><Relationship Id="rId12"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7.svg"/><Relationship Id="rId5" Type="http://schemas.openxmlformats.org/officeDocument/2006/relationships/image" Target="../media/image12.jpe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22.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2.jpeg"/><Relationship Id="rId4" Type="http://schemas.openxmlformats.org/officeDocument/2006/relationships/image" Target="../media/image10.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8.png"/><Relationship Id="rId12"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9.jpe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12.jpeg"/><Relationship Id="rId9" Type="http://schemas.openxmlformats.org/officeDocument/2006/relationships/image" Target="../media/image5.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12.jpeg"/><Relationship Id="rId12"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22.svg"/><Relationship Id="rId10" Type="http://schemas.openxmlformats.org/officeDocument/2006/relationships/image" Target="../media/image9.jpeg"/><Relationship Id="rId4" Type="http://schemas.openxmlformats.org/officeDocument/2006/relationships/image" Target="../media/image21.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42.jpeg"/><Relationship Id="rId12"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5.svg"/><Relationship Id="rId5" Type="http://schemas.openxmlformats.org/officeDocument/2006/relationships/image" Target="../media/image40.svg"/><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png"/><Relationship Id="rId3" Type="http://schemas.openxmlformats.org/officeDocument/2006/relationships/image" Target="../media/image12.jpeg"/><Relationship Id="rId7" Type="http://schemas.openxmlformats.org/officeDocument/2006/relationships/image" Target="../media/image25.png"/><Relationship Id="rId12" Type="http://schemas.openxmlformats.org/officeDocument/2006/relationships/image" Target="../media/image46.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45.png"/><Relationship Id="rId5" Type="http://schemas.openxmlformats.org/officeDocument/2006/relationships/image" Target="../media/image9.jpeg"/><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5.svg"/><Relationship Id="rId1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png"/><Relationship Id="rId3" Type="http://schemas.openxmlformats.org/officeDocument/2006/relationships/image" Target="../media/image12.jpeg"/><Relationship Id="rId7" Type="http://schemas.openxmlformats.org/officeDocument/2006/relationships/image" Target="../media/image25.png"/><Relationship Id="rId12" Type="http://schemas.openxmlformats.org/officeDocument/2006/relationships/image" Target="../media/image46.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45.png"/><Relationship Id="rId5" Type="http://schemas.openxmlformats.org/officeDocument/2006/relationships/image" Target="../media/image9.jpeg"/><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5.svg"/><Relationship Id="rId1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49.png"/><Relationship Id="rId3"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4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22.svg"/><Relationship Id="rId9" Type="http://schemas.openxmlformats.org/officeDocument/2006/relationships/image" Target="../media/image17.png"/><Relationship Id="rId14" Type="http://schemas.openxmlformats.org/officeDocument/2006/relationships/image" Target="../media/image50.sv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53.jpeg"/><Relationship Id="rId5" Type="http://schemas.openxmlformats.org/officeDocument/2006/relationships/image" Target="../media/image10.png"/><Relationship Id="rId10" Type="http://schemas.openxmlformats.org/officeDocument/2006/relationships/image" Target="../media/image52.svg"/><Relationship Id="rId4" Type="http://schemas.openxmlformats.org/officeDocument/2006/relationships/image" Target="../media/image23.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56.png"/><Relationship Id="rId5" Type="http://schemas.openxmlformats.org/officeDocument/2006/relationships/image" Target="../media/image10.png"/><Relationship Id="rId10" Type="http://schemas.openxmlformats.org/officeDocument/2006/relationships/image" Target="../media/image55.svg"/><Relationship Id="rId4" Type="http://schemas.openxmlformats.org/officeDocument/2006/relationships/image" Target="../media/image23.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59.png"/><Relationship Id="rId5" Type="http://schemas.openxmlformats.org/officeDocument/2006/relationships/image" Target="../media/image10.png"/><Relationship Id="rId10" Type="http://schemas.openxmlformats.org/officeDocument/2006/relationships/image" Target="../media/image58.svg"/><Relationship Id="rId4" Type="http://schemas.openxmlformats.org/officeDocument/2006/relationships/image" Target="../media/image23.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8.svg"/><Relationship Id="rId4" Type="http://schemas.openxmlformats.org/officeDocument/2006/relationships/image" Target="../media/image23.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58.svg"/><Relationship Id="rId4" Type="http://schemas.openxmlformats.org/officeDocument/2006/relationships/image" Target="../media/image23.pn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65.png"/><Relationship Id="rId5" Type="http://schemas.openxmlformats.org/officeDocument/2006/relationships/image" Target="../media/image2.png"/><Relationship Id="rId10" Type="http://schemas.openxmlformats.org/officeDocument/2006/relationships/image" Target="../media/image64.png"/><Relationship Id="rId4" Type="http://schemas.openxmlformats.org/officeDocument/2006/relationships/image" Target="../media/image9.jpeg"/><Relationship Id="rId9"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9.jpeg"/><Relationship Id="rId9" Type="http://schemas.openxmlformats.org/officeDocument/2006/relationships/image" Target="../media/image17.png"/></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9.jpeg"/></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58.svg"/><Relationship Id="rId4" Type="http://schemas.openxmlformats.org/officeDocument/2006/relationships/image" Target="../media/image9.jpe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4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22.svg"/><Relationship Id="rId9"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sp>
      <p:sp>
        <p:nvSpPr>
          <p:cNvPr id="7" name="TextBox 7"/>
          <p:cNvSpPr txBox="1"/>
          <p:nvPr/>
        </p:nvSpPr>
        <p:spPr>
          <a:xfrm>
            <a:off x="1599602" y="6815208"/>
            <a:ext cx="9226694" cy="581025"/>
          </a:xfrm>
          <a:prstGeom prst="rect">
            <a:avLst/>
          </a:prstGeom>
        </p:spPr>
        <p:txBody>
          <a:bodyPr lIns="0" tIns="0" rIns="0" bIns="0" rtlCol="0" anchor="t">
            <a:spAutoFit/>
          </a:bodyPr>
          <a:lstStyle/>
          <a:p>
            <a:pPr algn="ctr">
              <a:lnSpc>
                <a:spcPts val="4200"/>
              </a:lnSpc>
              <a:spcBef>
                <a:spcPct val="0"/>
              </a:spcBef>
            </a:pPr>
            <a:r>
              <a:rPr lang="en-US" sz="3000" spc="-30">
                <a:solidFill>
                  <a:srgbClr val="000000"/>
                </a:solidFill>
                <a:latin typeface="Times New Roman Bold"/>
              </a:rPr>
              <a:t>Nhóm 2 thực hiện</a:t>
            </a:r>
          </a:p>
        </p:txBody>
      </p:sp>
      <p:sp>
        <p:nvSpPr>
          <p:cNvPr id="8" name="Freeform 8"/>
          <p:cNvSpPr/>
          <p:nvPr/>
        </p:nvSpPr>
        <p:spPr>
          <a:xfrm>
            <a:off x="7883369" y="7167633"/>
            <a:ext cx="2521263" cy="95209"/>
          </a:xfrm>
          <a:custGeom>
            <a:avLst/>
            <a:gdLst/>
            <a:ahLst/>
            <a:cxnLst/>
            <a:rect l="l" t="t" r="r" b="b"/>
            <a:pathLst>
              <a:path w="2521263" h="95209">
                <a:moveTo>
                  <a:pt x="0" y="0"/>
                </a:moveTo>
                <a:lnTo>
                  <a:pt x="2521262" y="0"/>
                </a:lnTo>
                <a:lnTo>
                  <a:pt x="2521262" y="95209"/>
                </a:lnTo>
                <a:lnTo>
                  <a:pt x="0" y="95209"/>
                </a:lnTo>
                <a:lnTo>
                  <a:pt x="0" y="0"/>
                </a:lnTo>
                <a:close/>
              </a:path>
            </a:pathLst>
          </a:custGeom>
          <a:blipFill>
            <a:blip r:embed="rId5">
              <a:extLst>
                <a:ext uri="{96DAC541-7B7A-43D3-8B79-37D633B846F1}">
                  <asvg:svgBlip xmlns:asvg="http://schemas.microsoft.com/office/drawing/2016/SVG/main" r:embed="rId6"/>
                </a:ext>
              </a:extLst>
            </a:blip>
            <a:stretch>
              <a:fillRect r="-22172"/>
            </a:stretch>
          </a:blipFill>
        </p:spPr>
      </p:sp>
      <p:sp>
        <p:nvSpPr>
          <p:cNvPr id="9" name="Freeform 9"/>
          <p:cNvSpPr/>
          <p:nvPr/>
        </p:nvSpPr>
        <p:spPr>
          <a:xfrm>
            <a:off x="2056315" y="7167633"/>
            <a:ext cx="2521263" cy="95209"/>
          </a:xfrm>
          <a:custGeom>
            <a:avLst/>
            <a:gdLst/>
            <a:ahLst/>
            <a:cxnLst/>
            <a:rect l="l" t="t" r="r" b="b"/>
            <a:pathLst>
              <a:path w="2521263" h="95209">
                <a:moveTo>
                  <a:pt x="0" y="0"/>
                </a:moveTo>
                <a:lnTo>
                  <a:pt x="2521263" y="0"/>
                </a:lnTo>
                <a:lnTo>
                  <a:pt x="2521263" y="95209"/>
                </a:lnTo>
                <a:lnTo>
                  <a:pt x="0" y="95209"/>
                </a:lnTo>
                <a:lnTo>
                  <a:pt x="0" y="0"/>
                </a:lnTo>
                <a:close/>
              </a:path>
            </a:pathLst>
          </a:custGeom>
          <a:blipFill>
            <a:blip r:embed="rId5">
              <a:extLst>
                <a:ext uri="{96DAC541-7B7A-43D3-8B79-37D633B846F1}">
                  <asvg:svgBlip xmlns:asvg="http://schemas.microsoft.com/office/drawing/2016/SVG/main" r:embed="rId6"/>
                </a:ext>
              </a:extLst>
            </a:blip>
            <a:stretch>
              <a:fillRect r="-22172"/>
            </a:stretch>
          </a:blipFill>
        </p:spPr>
      </p:sp>
      <p:sp>
        <p:nvSpPr>
          <p:cNvPr id="10" name="Freeform 10"/>
          <p:cNvSpPr/>
          <p:nvPr/>
        </p:nvSpPr>
        <p:spPr>
          <a:xfrm>
            <a:off x="11434356" y="1469363"/>
            <a:ext cx="6602278" cy="4114800"/>
          </a:xfrm>
          <a:custGeom>
            <a:avLst/>
            <a:gdLst/>
            <a:ahLst/>
            <a:cxnLst/>
            <a:rect l="l" t="t" r="r" b="b"/>
            <a:pathLst>
              <a:path w="6602278" h="4114800">
                <a:moveTo>
                  <a:pt x="0" y="0"/>
                </a:moveTo>
                <a:lnTo>
                  <a:pt x="6602278" y="0"/>
                </a:lnTo>
                <a:lnTo>
                  <a:pt x="6602278" y="4114800"/>
                </a:lnTo>
                <a:lnTo>
                  <a:pt x="0" y="4114800"/>
                </a:lnTo>
                <a:lnTo>
                  <a:pt x="0" y="0"/>
                </a:lnTo>
                <a:close/>
              </a:path>
            </a:pathLst>
          </a:custGeom>
          <a:blipFill>
            <a:blip r:embed="rId7"/>
            <a:stretch>
              <a:fillRect/>
            </a:stretch>
          </a:blipFill>
        </p:spPr>
      </p:sp>
      <p:sp>
        <p:nvSpPr>
          <p:cNvPr id="11" name="Freeform 11"/>
          <p:cNvSpPr/>
          <p:nvPr/>
        </p:nvSpPr>
        <p:spPr>
          <a:xfrm>
            <a:off x="10009438" y="5785241"/>
            <a:ext cx="6605205" cy="3473059"/>
          </a:xfrm>
          <a:custGeom>
            <a:avLst/>
            <a:gdLst/>
            <a:ahLst/>
            <a:cxnLst/>
            <a:rect l="l" t="t" r="r" b="b"/>
            <a:pathLst>
              <a:path w="6605205" h="3473059">
                <a:moveTo>
                  <a:pt x="0" y="0"/>
                </a:moveTo>
                <a:lnTo>
                  <a:pt x="6605204" y="0"/>
                </a:lnTo>
                <a:lnTo>
                  <a:pt x="6605204" y="3473059"/>
                </a:lnTo>
                <a:lnTo>
                  <a:pt x="0" y="3473059"/>
                </a:lnTo>
                <a:lnTo>
                  <a:pt x="0" y="0"/>
                </a:lnTo>
                <a:close/>
              </a:path>
            </a:pathLst>
          </a:custGeom>
          <a:blipFill>
            <a:blip r:embed="rId8"/>
            <a:stretch>
              <a:fillRect/>
            </a:stretch>
          </a:blipFill>
        </p:spPr>
      </p:sp>
      <p:sp>
        <p:nvSpPr>
          <p:cNvPr id="12" name="TextBox 12"/>
          <p:cNvSpPr txBox="1"/>
          <p:nvPr/>
        </p:nvSpPr>
        <p:spPr>
          <a:xfrm>
            <a:off x="1363775" y="2226553"/>
            <a:ext cx="9698350" cy="4352925"/>
          </a:xfrm>
          <a:prstGeom prst="rect">
            <a:avLst/>
          </a:prstGeom>
        </p:spPr>
        <p:txBody>
          <a:bodyPr lIns="0" tIns="0" rIns="0" bIns="0" rtlCol="0" anchor="t">
            <a:spAutoFit/>
          </a:bodyPr>
          <a:lstStyle/>
          <a:p>
            <a:pPr algn="ctr">
              <a:lnSpc>
                <a:spcPts val="8400"/>
              </a:lnSpc>
              <a:spcBef>
                <a:spcPct val="0"/>
              </a:spcBef>
            </a:pPr>
            <a:r>
              <a:rPr lang="en-US" sz="6000" spc="65">
                <a:solidFill>
                  <a:srgbClr val="402B2B"/>
                </a:solidFill>
                <a:latin typeface="Times New Roman Bold"/>
              </a:rPr>
              <a:t>Chiến tranh thế giới thứ hai (1939-1945) và sự thay đổi tương quan lực lượng trong chiến tranh.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TextBox 3"/>
          <p:cNvSpPr txBox="1"/>
          <p:nvPr/>
        </p:nvSpPr>
        <p:spPr>
          <a:xfrm>
            <a:off x="3902370" y="-24519"/>
            <a:ext cx="8766968" cy="1754014"/>
          </a:xfrm>
          <a:prstGeom prst="rect">
            <a:avLst/>
          </a:prstGeom>
        </p:spPr>
        <p:txBody>
          <a:bodyPr lIns="0" tIns="0" rIns="0" bIns="0" rtlCol="0" anchor="t">
            <a:spAutoFit/>
          </a:bodyPr>
          <a:lstStyle/>
          <a:p>
            <a:pPr algn="ctr">
              <a:lnSpc>
                <a:spcPts val="12933"/>
              </a:lnSpc>
              <a:spcBef>
                <a:spcPct val="0"/>
              </a:spcBef>
            </a:pPr>
            <a:r>
              <a:rPr lang="en-US" sz="9238" spc="249">
                <a:solidFill>
                  <a:srgbClr val="FFFFFF"/>
                </a:solidFill>
                <a:latin typeface="Times New Roman"/>
              </a:rPr>
              <a:t>Giai đoạn 2</a:t>
            </a:r>
          </a:p>
        </p:txBody>
      </p:sp>
      <p:grpSp>
        <p:nvGrpSpPr>
          <p:cNvPr id="4" name="Group 4"/>
          <p:cNvGrpSpPr/>
          <p:nvPr/>
        </p:nvGrpSpPr>
        <p:grpSpPr>
          <a:xfrm>
            <a:off x="225385" y="2133810"/>
            <a:ext cx="8060469" cy="7486054"/>
            <a:chOff x="0" y="0"/>
            <a:chExt cx="2122922" cy="1971636"/>
          </a:xfrm>
        </p:grpSpPr>
        <p:sp>
          <p:nvSpPr>
            <p:cNvPr id="5" name="Freeform 5"/>
            <p:cNvSpPr/>
            <p:nvPr/>
          </p:nvSpPr>
          <p:spPr>
            <a:xfrm>
              <a:off x="0" y="0"/>
              <a:ext cx="2122922" cy="1971636"/>
            </a:xfrm>
            <a:custGeom>
              <a:avLst/>
              <a:gdLst/>
              <a:ahLst/>
              <a:cxnLst/>
              <a:rect l="l" t="t" r="r" b="b"/>
              <a:pathLst>
                <a:path w="2122922" h="1971636">
                  <a:moveTo>
                    <a:pt x="48984" y="0"/>
                  </a:moveTo>
                  <a:lnTo>
                    <a:pt x="2073938" y="0"/>
                  </a:lnTo>
                  <a:cubicBezTo>
                    <a:pt x="2086929" y="0"/>
                    <a:pt x="2099388" y="5161"/>
                    <a:pt x="2108575" y="14347"/>
                  </a:cubicBezTo>
                  <a:cubicBezTo>
                    <a:pt x="2117761" y="23534"/>
                    <a:pt x="2122922" y="35993"/>
                    <a:pt x="2122922" y="48984"/>
                  </a:cubicBezTo>
                  <a:lnTo>
                    <a:pt x="2122922" y="1922651"/>
                  </a:lnTo>
                  <a:cubicBezTo>
                    <a:pt x="2122922" y="1935643"/>
                    <a:pt x="2117761" y="1948102"/>
                    <a:pt x="2108575" y="1957288"/>
                  </a:cubicBezTo>
                  <a:cubicBezTo>
                    <a:pt x="2099388" y="1966475"/>
                    <a:pt x="2086929" y="1971636"/>
                    <a:pt x="2073938" y="1971636"/>
                  </a:cubicBezTo>
                  <a:lnTo>
                    <a:pt x="48984" y="1971636"/>
                  </a:lnTo>
                  <a:cubicBezTo>
                    <a:pt x="35993" y="1971636"/>
                    <a:pt x="23534" y="1966475"/>
                    <a:pt x="14347" y="1957288"/>
                  </a:cubicBezTo>
                  <a:cubicBezTo>
                    <a:pt x="5161" y="1948102"/>
                    <a:pt x="0" y="1935643"/>
                    <a:pt x="0" y="1922651"/>
                  </a:cubicBezTo>
                  <a:lnTo>
                    <a:pt x="0" y="48984"/>
                  </a:lnTo>
                  <a:cubicBezTo>
                    <a:pt x="0" y="35993"/>
                    <a:pt x="5161" y="23534"/>
                    <a:pt x="14347" y="14347"/>
                  </a:cubicBezTo>
                  <a:cubicBezTo>
                    <a:pt x="23534" y="5161"/>
                    <a:pt x="35993" y="0"/>
                    <a:pt x="48984" y="0"/>
                  </a:cubicBezTo>
                  <a:close/>
                </a:path>
              </a:pathLst>
            </a:custGeom>
            <a:solidFill>
              <a:srgbClr val="D9D9D9"/>
            </a:solidFill>
          </p:spPr>
        </p:sp>
        <p:sp>
          <p:nvSpPr>
            <p:cNvPr id="6" name="TextBox 6"/>
            <p:cNvSpPr txBox="1"/>
            <p:nvPr/>
          </p:nvSpPr>
          <p:spPr>
            <a:xfrm>
              <a:off x="0" y="-57150"/>
              <a:ext cx="2122922" cy="2028786"/>
            </a:xfrm>
            <a:prstGeom prst="rect">
              <a:avLst/>
            </a:prstGeom>
          </p:spPr>
          <p:txBody>
            <a:bodyPr lIns="50800" tIns="50800" rIns="50800" bIns="50800" rtlCol="0" anchor="ctr"/>
            <a:lstStyle/>
            <a:p>
              <a:pPr algn="ctr">
                <a:lnSpc>
                  <a:spcPts val="3263"/>
                </a:lnSpc>
              </a:pPr>
              <a:endParaRPr/>
            </a:p>
          </p:txBody>
        </p:sp>
      </p:grpSp>
      <p:grpSp>
        <p:nvGrpSpPr>
          <p:cNvPr id="7" name="Group 7"/>
          <p:cNvGrpSpPr/>
          <p:nvPr/>
        </p:nvGrpSpPr>
        <p:grpSpPr>
          <a:xfrm>
            <a:off x="9653600" y="2133810"/>
            <a:ext cx="8129270" cy="7486054"/>
            <a:chOff x="0" y="0"/>
            <a:chExt cx="2141042" cy="1971636"/>
          </a:xfrm>
        </p:grpSpPr>
        <p:sp>
          <p:nvSpPr>
            <p:cNvPr id="8" name="Freeform 8"/>
            <p:cNvSpPr/>
            <p:nvPr/>
          </p:nvSpPr>
          <p:spPr>
            <a:xfrm>
              <a:off x="0" y="0"/>
              <a:ext cx="2141042" cy="1971636"/>
            </a:xfrm>
            <a:custGeom>
              <a:avLst/>
              <a:gdLst/>
              <a:ahLst/>
              <a:cxnLst/>
              <a:rect l="l" t="t" r="r" b="b"/>
              <a:pathLst>
                <a:path w="2141042" h="1971636">
                  <a:moveTo>
                    <a:pt x="48570" y="0"/>
                  </a:moveTo>
                  <a:lnTo>
                    <a:pt x="2092472" y="0"/>
                  </a:lnTo>
                  <a:cubicBezTo>
                    <a:pt x="2105354" y="0"/>
                    <a:pt x="2117708" y="5117"/>
                    <a:pt x="2126816" y="14226"/>
                  </a:cubicBezTo>
                  <a:cubicBezTo>
                    <a:pt x="2135925" y="23334"/>
                    <a:pt x="2141042" y="35688"/>
                    <a:pt x="2141042" y="48570"/>
                  </a:cubicBezTo>
                  <a:lnTo>
                    <a:pt x="2141042" y="1923066"/>
                  </a:lnTo>
                  <a:cubicBezTo>
                    <a:pt x="2141042" y="1949890"/>
                    <a:pt x="2119297" y="1971636"/>
                    <a:pt x="2092472" y="1971636"/>
                  </a:cubicBezTo>
                  <a:lnTo>
                    <a:pt x="48570" y="1971636"/>
                  </a:lnTo>
                  <a:cubicBezTo>
                    <a:pt x="21745" y="1971636"/>
                    <a:pt x="0" y="1949890"/>
                    <a:pt x="0" y="1923066"/>
                  </a:cubicBezTo>
                  <a:lnTo>
                    <a:pt x="0" y="48570"/>
                  </a:lnTo>
                  <a:cubicBezTo>
                    <a:pt x="0" y="21745"/>
                    <a:pt x="21745" y="0"/>
                    <a:pt x="48570" y="0"/>
                  </a:cubicBezTo>
                  <a:close/>
                </a:path>
              </a:pathLst>
            </a:custGeom>
            <a:solidFill>
              <a:srgbClr val="D9D9D9"/>
            </a:solidFill>
          </p:spPr>
        </p:sp>
        <p:sp>
          <p:nvSpPr>
            <p:cNvPr id="9" name="TextBox 9"/>
            <p:cNvSpPr txBox="1"/>
            <p:nvPr/>
          </p:nvSpPr>
          <p:spPr>
            <a:xfrm>
              <a:off x="0" y="-57150"/>
              <a:ext cx="2141042" cy="2028786"/>
            </a:xfrm>
            <a:prstGeom prst="rect">
              <a:avLst/>
            </a:prstGeom>
          </p:spPr>
          <p:txBody>
            <a:bodyPr lIns="50800" tIns="50800" rIns="50800" bIns="50800" rtlCol="0" anchor="ctr"/>
            <a:lstStyle/>
            <a:p>
              <a:pPr algn="ctr">
                <a:lnSpc>
                  <a:spcPts val="3263"/>
                </a:lnSpc>
              </a:pPr>
              <a:endParaRPr/>
            </a:p>
          </p:txBody>
        </p:sp>
      </p:grpSp>
      <p:sp>
        <p:nvSpPr>
          <p:cNvPr id="10" name="TextBox 10"/>
          <p:cNvSpPr txBox="1"/>
          <p:nvPr/>
        </p:nvSpPr>
        <p:spPr>
          <a:xfrm>
            <a:off x="225385" y="2358968"/>
            <a:ext cx="7674297" cy="1047750"/>
          </a:xfrm>
          <a:prstGeom prst="rect">
            <a:avLst/>
          </a:prstGeom>
        </p:spPr>
        <p:txBody>
          <a:bodyPr lIns="0" tIns="0" rIns="0" bIns="0" rtlCol="0" anchor="t">
            <a:spAutoFit/>
          </a:bodyPr>
          <a:lstStyle/>
          <a:p>
            <a:pPr algn="ctr">
              <a:lnSpc>
                <a:spcPts val="4200"/>
              </a:lnSpc>
            </a:pPr>
            <a:r>
              <a:rPr lang="en-US" sz="3000">
                <a:solidFill>
                  <a:srgbClr val="000000"/>
                </a:solidFill>
                <a:latin typeface="Canva Sans Bold"/>
              </a:rPr>
              <a:t>* Sự hình thành Mặt trận Đồng minh chống phát xít</a:t>
            </a:r>
          </a:p>
        </p:txBody>
      </p:sp>
      <p:sp>
        <p:nvSpPr>
          <p:cNvPr id="11" name="TextBox 11"/>
          <p:cNvSpPr txBox="1"/>
          <p:nvPr/>
        </p:nvSpPr>
        <p:spPr>
          <a:xfrm>
            <a:off x="9879893" y="2358968"/>
            <a:ext cx="7676683" cy="1047750"/>
          </a:xfrm>
          <a:prstGeom prst="rect">
            <a:avLst/>
          </a:prstGeom>
        </p:spPr>
        <p:txBody>
          <a:bodyPr lIns="0" tIns="0" rIns="0" bIns="0" rtlCol="0" anchor="t">
            <a:spAutoFit/>
          </a:bodyPr>
          <a:lstStyle/>
          <a:p>
            <a:pPr algn="ctr">
              <a:lnSpc>
                <a:spcPts val="4200"/>
              </a:lnSpc>
            </a:pPr>
            <a:r>
              <a:rPr lang="en-US" sz="3000">
                <a:solidFill>
                  <a:srgbClr val="000000"/>
                </a:solidFill>
                <a:latin typeface="Canva Sans Bold"/>
              </a:rPr>
              <a:t>* Phong trào kháng chiến của nhân dân các nước bị phát xít chiếm đóng.</a:t>
            </a:r>
          </a:p>
        </p:txBody>
      </p:sp>
      <p:sp>
        <p:nvSpPr>
          <p:cNvPr id="12" name="TextBox 12"/>
          <p:cNvSpPr txBox="1"/>
          <p:nvPr/>
        </p:nvSpPr>
        <p:spPr>
          <a:xfrm>
            <a:off x="473904" y="3528923"/>
            <a:ext cx="7563431" cy="5434330"/>
          </a:xfrm>
          <a:prstGeom prst="rect">
            <a:avLst/>
          </a:prstGeom>
        </p:spPr>
        <p:txBody>
          <a:bodyPr lIns="0" tIns="0" rIns="0" bIns="0" rtlCol="0" anchor="t">
            <a:spAutoFit/>
          </a:bodyPr>
          <a:lstStyle/>
          <a:p>
            <a:pPr algn="just">
              <a:lnSpc>
                <a:spcPts val="3919"/>
              </a:lnSpc>
            </a:pPr>
            <a:r>
              <a:rPr lang="en-US" sz="2799">
                <a:solidFill>
                  <a:srgbClr val="000000"/>
                </a:solidFill>
                <a:latin typeface="Cabin"/>
              </a:rPr>
              <a:t> Ngày 1/1/1942 tại Oasinhtơn, đại diện cho 26 nước, đứng đầu là Liên Xô, Mĩ, Anh đã kí vào ban Tuyên bô Liên hợp quốc "cam kết dốc toàn bộ sức mạnh quân sự và kinh tế của đất nước vào cuộc chiến tranh chống phát xít và tay sai của chúng", đồng thời hợp tác chặt chẽ với nhau, không kí kết hiệp định đình chiến hay hoà ước riêng rẽ với các nước thù địch. Tuyên bô Liên hợp quốc đánh dấu sự hình thành Mặt trận Đồng minh chống phát xít trên phạm vi toàn thế giới.</a:t>
            </a:r>
          </a:p>
          <a:p>
            <a:pPr algn="just">
              <a:lnSpc>
                <a:spcPts val="3919"/>
              </a:lnSpc>
            </a:pPr>
            <a:endParaRPr lang="en-US" sz="2799">
              <a:solidFill>
                <a:srgbClr val="000000"/>
              </a:solidFill>
              <a:latin typeface="Cabin"/>
            </a:endParaRPr>
          </a:p>
        </p:txBody>
      </p:sp>
      <p:sp>
        <p:nvSpPr>
          <p:cNvPr id="13" name="TextBox 13"/>
          <p:cNvSpPr txBox="1"/>
          <p:nvPr/>
        </p:nvSpPr>
        <p:spPr>
          <a:xfrm>
            <a:off x="10135489" y="3776573"/>
            <a:ext cx="7421087" cy="4939030"/>
          </a:xfrm>
          <a:prstGeom prst="rect">
            <a:avLst/>
          </a:prstGeom>
        </p:spPr>
        <p:txBody>
          <a:bodyPr lIns="0" tIns="0" rIns="0" bIns="0" rtlCol="0" anchor="t">
            <a:spAutoFit/>
          </a:bodyPr>
          <a:lstStyle/>
          <a:p>
            <a:pPr algn="just">
              <a:lnSpc>
                <a:spcPts val="3919"/>
              </a:lnSpc>
            </a:pPr>
            <a:r>
              <a:rPr lang="en-US" sz="2799">
                <a:solidFill>
                  <a:srgbClr val="000000"/>
                </a:solidFill>
                <a:latin typeface="Cabin"/>
              </a:rPr>
              <a:t>+ Châu Âu : Ba Lan: Đảng cộng sản Ba Lan đã tổ chức lực lượng” Quân đội vũ tranh nhân dân”, Pháp Đảng cộng sản đã gương cao ngọn cờ kháng chiến tổ chức các hoạt động du kịch chống Đức</a:t>
            </a:r>
          </a:p>
          <a:p>
            <a:pPr algn="just">
              <a:lnSpc>
                <a:spcPts val="3919"/>
              </a:lnSpc>
            </a:pPr>
            <a:r>
              <a:rPr lang="en-US" sz="2799">
                <a:solidFill>
                  <a:srgbClr val="000000"/>
                </a:solidFill>
                <a:latin typeface="Cabin"/>
              </a:rPr>
              <a:t>+ Châu Á: Trung Quốc: ĐCS và ĐQD thiến hành hợp tác, động viên và tổ chưc toàn dân tham gia kháng chiến. Ở ĐNA các ĐCS đã tập hợp lực lượng yêu nước trong các mặt trận dân tộc thống nhất. Tại Ấn Độ: phong trào đấu tranh sớm bùng nổ dưới sự lãnh đạo của Đảng Quốc Đại.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153399" y="3618435"/>
            <a:ext cx="8955677" cy="5202121"/>
          </a:xfrm>
          <a:custGeom>
            <a:avLst/>
            <a:gdLst/>
            <a:ahLst/>
            <a:cxnLst/>
            <a:rect l="l" t="t" r="r" b="b"/>
            <a:pathLst>
              <a:path w="8955677" h="5202121">
                <a:moveTo>
                  <a:pt x="8955676" y="5202121"/>
                </a:moveTo>
                <a:lnTo>
                  <a:pt x="0" y="5202121"/>
                </a:lnTo>
                <a:lnTo>
                  <a:pt x="0" y="0"/>
                </a:lnTo>
                <a:lnTo>
                  <a:pt x="8955676" y="0"/>
                </a:lnTo>
                <a:lnTo>
                  <a:pt x="8955676" y="5202121"/>
                </a:lnTo>
                <a:close/>
              </a:path>
            </a:pathLst>
          </a:custGeom>
          <a:blipFill>
            <a:blip r:embed="rId3"/>
            <a:stretch>
              <a:fillRect t="-57170" r="-89086" b="-59984"/>
            </a:stretch>
          </a:blipFill>
        </p:spPr>
      </p:sp>
      <p:sp>
        <p:nvSpPr>
          <p:cNvPr id="4" name="TextBox 4"/>
          <p:cNvSpPr txBox="1"/>
          <p:nvPr/>
        </p:nvSpPr>
        <p:spPr>
          <a:xfrm>
            <a:off x="1890501" y="89377"/>
            <a:ext cx="13823553" cy="2098979"/>
          </a:xfrm>
          <a:prstGeom prst="rect">
            <a:avLst/>
          </a:prstGeom>
        </p:spPr>
        <p:txBody>
          <a:bodyPr lIns="0" tIns="0" rIns="0" bIns="0" rtlCol="0" anchor="t">
            <a:spAutoFit/>
          </a:bodyPr>
          <a:lstStyle/>
          <a:p>
            <a:pPr algn="ctr">
              <a:lnSpc>
                <a:spcPts val="5384"/>
              </a:lnSpc>
            </a:pPr>
            <a:r>
              <a:rPr lang="en-US" sz="3846" spc="103">
                <a:solidFill>
                  <a:srgbClr val="FFFFFF"/>
                </a:solidFill>
                <a:latin typeface="Times New Roman Bold"/>
              </a:rPr>
              <a:t>Giai đoạn 3: Giai đoạn thứ ba (11/1942-12/1943): Bước ngoặt của chiến tranh, quân đồng minh chuyển sang phản công</a:t>
            </a:r>
          </a:p>
          <a:p>
            <a:pPr algn="ctr">
              <a:lnSpc>
                <a:spcPts val="5384"/>
              </a:lnSpc>
              <a:spcBef>
                <a:spcPct val="0"/>
              </a:spcBef>
            </a:pPr>
            <a:endParaRPr lang="en-US" sz="3846" spc="103">
              <a:solidFill>
                <a:srgbClr val="FFFFFF"/>
              </a:solidFill>
              <a:latin typeface="Times New Roman Bold"/>
            </a:endParaRPr>
          </a:p>
        </p:txBody>
      </p:sp>
      <p:sp>
        <p:nvSpPr>
          <p:cNvPr id="5" name="TextBox 5"/>
          <p:cNvSpPr txBox="1"/>
          <p:nvPr/>
        </p:nvSpPr>
        <p:spPr>
          <a:xfrm>
            <a:off x="638937" y="2333732"/>
            <a:ext cx="6871851" cy="1710678"/>
          </a:xfrm>
          <a:prstGeom prst="rect">
            <a:avLst/>
          </a:prstGeom>
        </p:spPr>
        <p:txBody>
          <a:bodyPr lIns="0" tIns="0" rIns="0" bIns="0" rtlCol="0" anchor="t">
            <a:spAutoFit/>
          </a:bodyPr>
          <a:lstStyle/>
          <a:p>
            <a:pPr algn="ctr">
              <a:lnSpc>
                <a:spcPts val="4410"/>
              </a:lnSpc>
            </a:pPr>
            <a:r>
              <a:rPr lang="en-US" sz="3150">
                <a:solidFill>
                  <a:srgbClr val="FFFFFF"/>
                </a:solidFill>
                <a:latin typeface="Times New Roman Bold"/>
              </a:rPr>
              <a:t>Chiến tranh Xtalingrat và bước ngoặt của chiến tranh</a:t>
            </a:r>
          </a:p>
          <a:p>
            <a:pPr algn="ctr">
              <a:lnSpc>
                <a:spcPts val="4410"/>
              </a:lnSpc>
              <a:spcBef>
                <a:spcPct val="0"/>
              </a:spcBef>
            </a:pPr>
            <a:endParaRPr lang="en-US" sz="3150">
              <a:solidFill>
                <a:srgbClr val="FFFFFF"/>
              </a:solidFill>
              <a:latin typeface="Times New Roman Bold"/>
            </a:endParaRPr>
          </a:p>
        </p:txBody>
      </p:sp>
      <p:sp>
        <p:nvSpPr>
          <p:cNvPr id="6" name="TextBox 6"/>
          <p:cNvSpPr txBox="1"/>
          <p:nvPr/>
        </p:nvSpPr>
        <p:spPr>
          <a:xfrm>
            <a:off x="638937" y="3958685"/>
            <a:ext cx="7936230" cy="4833747"/>
          </a:xfrm>
          <a:prstGeom prst="rect">
            <a:avLst/>
          </a:prstGeom>
        </p:spPr>
        <p:txBody>
          <a:bodyPr lIns="0" tIns="0" rIns="0" bIns="0" rtlCol="0" anchor="t">
            <a:spAutoFit/>
          </a:bodyPr>
          <a:lstStyle/>
          <a:p>
            <a:pPr algn="l">
              <a:lnSpc>
                <a:spcPts val="3174"/>
              </a:lnSpc>
            </a:pPr>
            <a:r>
              <a:rPr lang="en-US" sz="2300">
                <a:solidFill>
                  <a:srgbClr val="402B2B"/>
                </a:solidFill>
                <a:latin typeface="Times New Roman Bold"/>
              </a:rPr>
              <a:t>19/11/1942, phương diện quân Tây Nam và quân Sông Đông mở cuộc tấn công tại phía Bắc Xtalingrát, tiến về phía Đông Nam. </a:t>
            </a:r>
          </a:p>
          <a:p>
            <a:pPr algn="l">
              <a:lnSpc>
                <a:spcPts val="3174"/>
              </a:lnSpc>
            </a:pPr>
            <a:endParaRPr lang="en-US" sz="2300">
              <a:solidFill>
                <a:srgbClr val="402B2B"/>
              </a:solidFill>
              <a:latin typeface="Times New Roman Bold"/>
            </a:endParaRPr>
          </a:p>
          <a:p>
            <a:pPr algn="l">
              <a:lnSpc>
                <a:spcPts val="3174"/>
              </a:lnSpc>
            </a:pPr>
            <a:r>
              <a:rPr lang="en-US" sz="2300">
                <a:solidFill>
                  <a:srgbClr val="402B2B"/>
                </a:solidFill>
                <a:latin typeface="Times New Roman Bold"/>
              </a:rPr>
              <a:t>Chiến thắng Xtalingrát: Phe Đồng minh chuyển → phản công, phe phát xít phải tấn công → phòng ngự.</a:t>
            </a:r>
          </a:p>
          <a:p>
            <a:pPr algn="l">
              <a:lnSpc>
                <a:spcPts val="3174"/>
              </a:lnSpc>
            </a:pPr>
            <a:endParaRPr lang="en-US" sz="2300">
              <a:solidFill>
                <a:srgbClr val="402B2B"/>
              </a:solidFill>
              <a:latin typeface="Times New Roman Bold"/>
            </a:endParaRPr>
          </a:p>
          <a:p>
            <a:pPr algn="l">
              <a:lnSpc>
                <a:spcPts val="3174"/>
              </a:lnSpc>
            </a:pPr>
            <a:r>
              <a:rPr lang="en-US" sz="2300">
                <a:solidFill>
                  <a:srgbClr val="402B2B"/>
                </a:solidFill>
                <a:latin typeface="Times New Roman Bold"/>
              </a:rPr>
              <a:t>Cuộc tấn công của 50 sư đoàn Đức vào “vòng cung Cuốcxco”. </a:t>
            </a:r>
          </a:p>
          <a:p>
            <a:pPr algn="l">
              <a:lnSpc>
                <a:spcPts val="3174"/>
              </a:lnSpc>
            </a:pPr>
            <a:endParaRPr lang="en-US" sz="2300">
              <a:solidFill>
                <a:srgbClr val="402B2B"/>
              </a:solidFill>
              <a:latin typeface="Times New Roman Bold"/>
            </a:endParaRPr>
          </a:p>
          <a:p>
            <a:pPr algn="l">
              <a:lnSpc>
                <a:spcPts val="3174"/>
              </a:lnSpc>
            </a:pPr>
            <a:r>
              <a:rPr lang="en-US" sz="2300">
                <a:solidFill>
                  <a:srgbClr val="402B2B"/>
                </a:solidFill>
                <a:latin typeface="Times New Roman Bold"/>
              </a:rPr>
              <a:t>Chiến thắng Cuôcxcơ đã đập tan ý đồ giành lại thế chủ động của quân Đức. Từ đây, Hồng quân Liên giải phóng 1/2 lãnh thổ bị chiếm đóng.</a:t>
            </a:r>
          </a:p>
          <a:p>
            <a:pPr algn="l">
              <a:lnSpc>
                <a:spcPts val="3174"/>
              </a:lnSpc>
            </a:pPr>
            <a:endParaRPr lang="en-US" sz="2300">
              <a:solidFill>
                <a:srgbClr val="402B2B"/>
              </a:solidFill>
              <a:latin typeface="Times New Roman Bold"/>
            </a:endParaRPr>
          </a:p>
        </p:txBody>
      </p:sp>
      <p:sp>
        <p:nvSpPr>
          <p:cNvPr id="7" name="Freeform 7"/>
          <p:cNvSpPr/>
          <p:nvPr/>
        </p:nvSpPr>
        <p:spPr>
          <a:xfrm>
            <a:off x="4399147" y="1846246"/>
            <a:ext cx="8507487" cy="262959"/>
          </a:xfrm>
          <a:custGeom>
            <a:avLst/>
            <a:gdLst/>
            <a:ahLst/>
            <a:cxnLst/>
            <a:rect l="l" t="t" r="r" b="b"/>
            <a:pathLst>
              <a:path w="8507487" h="262959">
                <a:moveTo>
                  <a:pt x="0" y="0"/>
                </a:moveTo>
                <a:lnTo>
                  <a:pt x="8507487" y="0"/>
                </a:lnTo>
                <a:lnTo>
                  <a:pt x="8507487" y="262958"/>
                </a:lnTo>
                <a:lnTo>
                  <a:pt x="0" y="262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68087">
            <a:off x="4404814" y="3329453"/>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6"/>
            <a:stretch>
              <a:fillRect/>
            </a:stretch>
          </a:blipFill>
        </p:spPr>
      </p:sp>
      <p:grpSp>
        <p:nvGrpSpPr>
          <p:cNvPr id="9" name="Group 9"/>
          <p:cNvGrpSpPr>
            <a:grpSpLocks noChangeAspect="1"/>
          </p:cNvGrpSpPr>
          <p:nvPr/>
        </p:nvGrpSpPr>
        <p:grpSpPr>
          <a:xfrm rot="-8100000">
            <a:off x="15178109" y="-3817664"/>
            <a:ext cx="12231769" cy="8471632"/>
            <a:chOff x="0" y="0"/>
            <a:chExt cx="3429000" cy="2374900"/>
          </a:xfrm>
        </p:grpSpPr>
        <p:sp>
          <p:nvSpPr>
            <p:cNvPr id="10" name="Freeform 10"/>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7"/>
              <a:stretch>
                <a:fillRect l="-13449" t="-7126" r="-15277" b="-5365"/>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grpSp>
        <p:nvGrpSpPr>
          <p:cNvPr id="12" name="Group 12"/>
          <p:cNvGrpSpPr>
            <a:grpSpLocks noChangeAspect="1"/>
          </p:cNvGrpSpPr>
          <p:nvPr/>
        </p:nvGrpSpPr>
        <p:grpSpPr>
          <a:xfrm rot="-1733462">
            <a:off x="-9739140" y="-2892251"/>
            <a:ext cx="10325542" cy="7151394"/>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50618" b="-5061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sp>
        <p:nvSpPr>
          <p:cNvPr id="15" name="Freeform 15"/>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10">
              <a:alphaModFix amt="88000"/>
            </a:blip>
            <a:stretch>
              <a:fillRect/>
            </a:stretch>
          </a:blipFill>
        </p:spPr>
      </p:sp>
      <p:sp>
        <p:nvSpPr>
          <p:cNvPr id="16" name="Freeform 16"/>
          <p:cNvSpPr/>
          <p:nvPr/>
        </p:nvSpPr>
        <p:spPr>
          <a:xfrm rot="-6562486">
            <a:off x="752411" y="170972"/>
            <a:ext cx="962168" cy="2348112"/>
          </a:xfrm>
          <a:custGeom>
            <a:avLst/>
            <a:gdLst/>
            <a:ahLst/>
            <a:cxnLst/>
            <a:rect l="l" t="t" r="r" b="b"/>
            <a:pathLst>
              <a:path w="962168" h="2348112">
                <a:moveTo>
                  <a:pt x="0" y="0"/>
                </a:moveTo>
                <a:lnTo>
                  <a:pt x="962167" y="0"/>
                </a:lnTo>
                <a:lnTo>
                  <a:pt x="962167" y="2348112"/>
                </a:lnTo>
                <a:lnTo>
                  <a:pt x="0" y="2348112"/>
                </a:lnTo>
                <a:lnTo>
                  <a:pt x="0" y="0"/>
                </a:lnTo>
                <a:close/>
              </a:path>
            </a:pathLst>
          </a:custGeom>
          <a:blipFill>
            <a:blip r:embed="rId11">
              <a:alphaModFix amt="88000"/>
            </a:blip>
            <a:stretch>
              <a:fillRect/>
            </a:stretch>
          </a:blipFill>
        </p:spPr>
      </p:sp>
      <p:sp>
        <p:nvSpPr>
          <p:cNvPr id="17" name="TextBox 17"/>
          <p:cNvSpPr txBox="1"/>
          <p:nvPr/>
        </p:nvSpPr>
        <p:spPr>
          <a:xfrm>
            <a:off x="9616132" y="2678105"/>
            <a:ext cx="7802961" cy="1158228"/>
          </a:xfrm>
          <a:prstGeom prst="rect">
            <a:avLst/>
          </a:prstGeom>
        </p:spPr>
        <p:txBody>
          <a:bodyPr lIns="0" tIns="0" rIns="0" bIns="0" rtlCol="0" anchor="t">
            <a:spAutoFit/>
          </a:bodyPr>
          <a:lstStyle/>
          <a:p>
            <a:pPr algn="ctr">
              <a:lnSpc>
                <a:spcPts val="4410"/>
              </a:lnSpc>
              <a:spcBef>
                <a:spcPct val="0"/>
              </a:spcBef>
            </a:pPr>
            <a:r>
              <a:rPr lang="en-US" sz="3150">
                <a:solidFill>
                  <a:srgbClr val="FFFFFF"/>
                </a:solidFill>
                <a:latin typeface="Times New Roman Bold"/>
              </a:rPr>
              <a:t>Quân đồng minh phản công trên các mặt trện ở Bắc Phi, ý và Thái Bình Dương</a:t>
            </a:r>
          </a:p>
        </p:txBody>
      </p:sp>
      <p:sp>
        <p:nvSpPr>
          <p:cNvPr id="18" name="Freeform 18"/>
          <p:cNvSpPr/>
          <p:nvPr/>
        </p:nvSpPr>
        <p:spPr>
          <a:xfrm rot="-10800000" flipH="1" flipV="1">
            <a:off x="8945613" y="4044410"/>
            <a:ext cx="9144000" cy="5405011"/>
          </a:xfrm>
          <a:custGeom>
            <a:avLst/>
            <a:gdLst/>
            <a:ahLst/>
            <a:cxnLst/>
            <a:rect l="l" t="t" r="r" b="b"/>
            <a:pathLst>
              <a:path w="9144000" h="5405011">
                <a:moveTo>
                  <a:pt x="9144000" y="5405011"/>
                </a:moveTo>
                <a:lnTo>
                  <a:pt x="0" y="5405011"/>
                </a:lnTo>
                <a:lnTo>
                  <a:pt x="0" y="0"/>
                </a:lnTo>
                <a:lnTo>
                  <a:pt x="9144000" y="0"/>
                </a:lnTo>
                <a:lnTo>
                  <a:pt x="9144000" y="5405011"/>
                </a:lnTo>
                <a:close/>
              </a:path>
            </a:pathLst>
          </a:custGeom>
          <a:blipFill>
            <a:blip r:embed="rId3"/>
            <a:stretch>
              <a:fillRect t="-60453" r="-82020" b="-44969"/>
            </a:stretch>
          </a:blipFill>
        </p:spPr>
      </p:sp>
      <p:sp>
        <p:nvSpPr>
          <p:cNvPr id="19" name="TextBox 19"/>
          <p:cNvSpPr txBox="1"/>
          <p:nvPr/>
        </p:nvSpPr>
        <p:spPr>
          <a:xfrm>
            <a:off x="10072755" y="4456116"/>
            <a:ext cx="7802961" cy="4611943"/>
          </a:xfrm>
          <a:prstGeom prst="rect">
            <a:avLst/>
          </a:prstGeom>
        </p:spPr>
        <p:txBody>
          <a:bodyPr lIns="0" tIns="0" rIns="0" bIns="0" rtlCol="0" anchor="t">
            <a:spAutoFit/>
          </a:bodyPr>
          <a:lstStyle/>
          <a:p>
            <a:pPr algn="l">
              <a:lnSpc>
                <a:spcPts val="3025"/>
              </a:lnSpc>
            </a:pPr>
            <a:r>
              <a:rPr lang="en-US" sz="2192">
                <a:solidFill>
                  <a:srgbClr val="402B2B"/>
                </a:solidFill>
                <a:latin typeface="Times New Roman Bold"/>
              </a:rPr>
              <a:t>Ở Bắc Phi, 23/10/1942 quân Anh bắt đầu tấn công liên quân Đức - Ý ở En Alamen, tiêu diệt và bắt sống 55 000 quân địch </a:t>
            </a:r>
          </a:p>
          <a:p>
            <a:pPr algn="l">
              <a:lnSpc>
                <a:spcPts val="3025"/>
              </a:lnSpc>
            </a:pPr>
            <a:endParaRPr lang="en-US" sz="2192">
              <a:solidFill>
                <a:srgbClr val="402B2B"/>
              </a:solidFill>
              <a:latin typeface="Times New Roman Bold"/>
            </a:endParaRPr>
          </a:p>
          <a:p>
            <a:pPr algn="l">
              <a:lnSpc>
                <a:spcPts val="3025"/>
              </a:lnSpc>
            </a:pPr>
            <a:r>
              <a:rPr lang="en-US" sz="2192">
                <a:solidFill>
                  <a:srgbClr val="402B2B"/>
                </a:solidFill>
                <a:latin typeface="Times New Roman Bold"/>
              </a:rPr>
              <a:t>12/5/1943, toàn hộ liên quân Đức - Ý phải đầu hàng.</a:t>
            </a:r>
          </a:p>
          <a:p>
            <a:pPr algn="l">
              <a:lnSpc>
                <a:spcPts val="3025"/>
              </a:lnSpc>
            </a:pPr>
            <a:endParaRPr lang="en-US" sz="2192">
              <a:solidFill>
                <a:srgbClr val="402B2B"/>
              </a:solidFill>
              <a:latin typeface="Times New Roman Bold"/>
            </a:endParaRPr>
          </a:p>
          <a:p>
            <a:pPr algn="l">
              <a:lnSpc>
                <a:spcPts val="3025"/>
              </a:lnSpc>
            </a:pPr>
            <a:r>
              <a:rPr lang="en-US" sz="2192">
                <a:solidFill>
                  <a:srgbClr val="402B2B"/>
                </a:solidFill>
                <a:latin typeface="Times New Roman Bold"/>
              </a:rPr>
              <a:t>Hítle cho quân chiếm đóng miền Bắc Ý, giải thoát cho Míítxôlini. Ý bị chia làm 2: Bắc do quân đội Đức chiếm đóng với chính phủ Mútxôlini, Nam thuộc chính phủ Badogolio do Anh – Mỹ bảo trợ.</a:t>
            </a:r>
          </a:p>
          <a:p>
            <a:pPr algn="l">
              <a:lnSpc>
                <a:spcPts val="3025"/>
              </a:lnSpc>
            </a:pPr>
            <a:endParaRPr lang="en-US" sz="2192">
              <a:solidFill>
                <a:srgbClr val="402B2B"/>
              </a:solidFill>
              <a:latin typeface="Times New Roman Bold"/>
            </a:endParaRPr>
          </a:p>
          <a:p>
            <a:pPr algn="l">
              <a:lnSpc>
                <a:spcPts val="3025"/>
              </a:lnSpc>
            </a:pPr>
            <a:r>
              <a:rPr lang="en-US" sz="2192">
                <a:solidFill>
                  <a:srgbClr val="402B2B"/>
                </a:solidFill>
                <a:latin typeface="Times New Roman Bold"/>
              </a:rPr>
              <a:t>Ở Thái Bình Dương, 8/1942 Mỹ bắt đầu phản công Nhật ở đảo Guadanacan thắng lợi 1/1943. </a:t>
            </a:r>
          </a:p>
          <a:p>
            <a:pPr algn="l">
              <a:lnSpc>
                <a:spcPts val="3025"/>
              </a:lnSpc>
            </a:pPr>
            <a:endParaRPr lang="en-US" sz="2192">
              <a:solidFill>
                <a:srgbClr val="402B2B"/>
              </a:solidFill>
              <a:latin typeface="Times New Roman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1890501" y="3091645"/>
            <a:ext cx="12083734" cy="5529210"/>
          </a:xfrm>
          <a:custGeom>
            <a:avLst/>
            <a:gdLst/>
            <a:ahLst/>
            <a:cxnLst/>
            <a:rect l="l" t="t" r="r" b="b"/>
            <a:pathLst>
              <a:path w="12083734" h="5529210">
                <a:moveTo>
                  <a:pt x="12083734" y="5529211"/>
                </a:moveTo>
                <a:lnTo>
                  <a:pt x="0" y="5529211"/>
                </a:lnTo>
                <a:lnTo>
                  <a:pt x="0" y="0"/>
                </a:lnTo>
                <a:lnTo>
                  <a:pt x="12083734" y="0"/>
                </a:lnTo>
                <a:lnTo>
                  <a:pt x="12083734" y="5529211"/>
                </a:lnTo>
                <a:close/>
              </a:path>
            </a:pathLst>
          </a:custGeom>
          <a:blipFill>
            <a:blip r:embed="rId3"/>
            <a:stretch>
              <a:fillRect t="-87905" r="-83183" b="-79158"/>
            </a:stretch>
          </a:blipFill>
        </p:spPr>
      </p:sp>
      <p:sp>
        <p:nvSpPr>
          <p:cNvPr id="4" name="TextBox 4"/>
          <p:cNvSpPr txBox="1"/>
          <p:nvPr/>
        </p:nvSpPr>
        <p:spPr>
          <a:xfrm>
            <a:off x="1890501" y="89377"/>
            <a:ext cx="13823553" cy="2098979"/>
          </a:xfrm>
          <a:prstGeom prst="rect">
            <a:avLst/>
          </a:prstGeom>
        </p:spPr>
        <p:txBody>
          <a:bodyPr lIns="0" tIns="0" rIns="0" bIns="0" rtlCol="0" anchor="t">
            <a:spAutoFit/>
          </a:bodyPr>
          <a:lstStyle/>
          <a:p>
            <a:pPr algn="ctr">
              <a:lnSpc>
                <a:spcPts val="5384"/>
              </a:lnSpc>
            </a:pPr>
            <a:r>
              <a:rPr lang="en-US" sz="3846" spc="103">
                <a:solidFill>
                  <a:srgbClr val="FFFFFF"/>
                </a:solidFill>
                <a:latin typeface="Times New Roman Bold"/>
              </a:rPr>
              <a:t>Giai đoạn 3: Giai đoạn thứ ba (11/1942-12/1943): Bước ngoặt của chiến tranh, quân đồng minh chuyển sang phản công</a:t>
            </a:r>
          </a:p>
          <a:p>
            <a:pPr algn="ctr">
              <a:lnSpc>
                <a:spcPts val="5384"/>
              </a:lnSpc>
              <a:spcBef>
                <a:spcPct val="0"/>
              </a:spcBef>
            </a:pPr>
            <a:endParaRPr lang="en-US" sz="3846" spc="103">
              <a:solidFill>
                <a:srgbClr val="FFFFFF"/>
              </a:solidFill>
              <a:latin typeface="Times New Roman Bold"/>
            </a:endParaRPr>
          </a:p>
        </p:txBody>
      </p:sp>
      <p:sp>
        <p:nvSpPr>
          <p:cNvPr id="5" name="TextBox 5"/>
          <p:cNvSpPr txBox="1"/>
          <p:nvPr/>
        </p:nvSpPr>
        <p:spPr>
          <a:xfrm>
            <a:off x="3925391" y="2165666"/>
            <a:ext cx="8013953" cy="1158228"/>
          </a:xfrm>
          <a:prstGeom prst="rect">
            <a:avLst/>
          </a:prstGeom>
        </p:spPr>
        <p:txBody>
          <a:bodyPr lIns="0" tIns="0" rIns="0" bIns="0" rtlCol="0" anchor="t">
            <a:spAutoFit/>
          </a:bodyPr>
          <a:lstStyle/>
          <a:p>
            <a:pPr algn="ctr">
              <a:lnSpc>
                <a:spcPts val="4410"/>
              </a:lnSpc>
            </a:pPr>
            <a:r>
              <a:rPr lang="en-US" sz="3150">
                <a:solidFill>
                  <a:srgbClr val="FFFFFF"/>
                </a:solidFill>
                <a:latin typeface="Times New Roman Bold"/>
              </a:rPr>
              <a:t>Hội nghị Thượng đỉnh Têhêran (11/1943)</a:t>
            </a:r>
          </a:p>
          <a:p>
            <a:pPr algn="ctr">
              <a:lnSpc>
                <a:spcPts val="4410"/>
              </a:lnSpc>
              <a:spcBef>
                <a:spcPct val="0"/>
              </a:spcBef>
            </a:pPr>
            <a:endParaRPr lang="en-US" sz="3150">
              <a:solidFill>
                <a:srgbClr val="FFFFFF"/>
              </a:solidFill>
              <a:latin typeface="Times New Roman Bold"/>
            </a:endParaRPr>
          </a:p>
        </p:txBody>
      </p:sp>
      <p:sp>
        <p:nvSpPr>
          <p:cNvPr id="6" name="TextBox 6"/>
          <p:cNvSpPr txBox="1"/>
          <p:nvPr/>
        </p:nvSpPr>
        <p:spPr>
          <a:xfrm>
            <a:off x="3158109" y="3827251"/>
            <a:ext cx="10332114" cy="4433697"/>
          </a:xfrm>
          <a:prstGeom prst="rect">
            <a:avLst/>
          </a:prstGeom>
        </p:spPr>
        <p:txBody>
          <a:bodyPr lIns="0" tIns="0" rIns="0" bIns="0" rtlCol="0" anchor="t">
            <a:spAutoFit/>
          </a:bodyPr>
          <a:lstStyle/>
          <a:p>
            <a:pPr algn="l">
              <a:lnSpc>
                <a:spcPts val="3174"/>
              </a:lnSpc>
            </a:pPr>
            <a:r>
              <a:rPr lang="en-US" sz="2300">
                <a:solidFill>
                  <a:srgbClr val="402B2B"/>
                </a:solidFill>
                <a:latin typeface="Times New Roman Bold"/>
              </a:rPr>
              <a:t>28/11-1/12/1943, Hội nghị Thượng đỉnh Xô – Mỹ - Anh tại Têhêran (Iran). Đã thảo luận về việc phối hợp chống Đức cho đến thắng lợi cuối cùng, đặc biệt là mở mặt trận thứ 2 ở Tây Âu – quan trọng nhất của Hội nghị.</a:t>
            </a:r>
          </a:p>
          <a:p>
            <a:pPr algn="l">
              <a:lnSpc>
                <a:spcPts val="3174"/>
              </a:lnSpc>
            </a:pPr>
            <a:endParaRPr lang="en-US" sz="2300">
              <a:solidFill>
                <a:srgbClr val="402B2B"/>
              </a:solidFill>
              <a:latin typeface="Times New Roman Bold"/>
            </a:endParaRPr>
          </a:p>
          <a:p>
            <a:pPr algn="l">
              <a:lnSpc>
                <a:spcPts val="3174"/>
              </a:lnSpc>
            </a:pPr>
            <a:r>
              <a:rPr lang="en-US" sz="2300">
                <a:solidFill>
                  <a:srgbClr val="402B2B"/>
                </a:solidFill>
                <a:latin typeface="Times New Roman Bold"/>
              </a:rPr>
              <a:t>Liên Xô đã đưa ra đề nghị mở Mặt trận thứ 2 để đánh bại Phát xít Đức. Nhưng Mỹ và Anh tìm mọi cách trì hoãn. Sau nhiều lần trì hoãn, Thủ tướng Anh đã đưa ra kế hoạch mở mặt trận 2 ở khu vực Địa Trung Hải LX và Mỹ không tán thành.</a:t>
            </a:r>
          </a:p>
          <a:p>
            <a:pPr algn="l">
              <a:lnSpc>
                <a:spcPts val="3174"/>
              </a:lnSpc>
            </a:pPr>
            <a:endParaRPr lang="en-US" sz="2300">
              <a:solidFill>
                <a:srgbClr val="402B2B"/>
              </a:solidFill>
              <a:latin typeface="Times New Roman Bold"/>
            </a:endParaRPr>
          </a:p>
          <a:p>
            <a:pPr algn="l">
              <a:lnSpc>
                <a:spcPts val="3174"/>
              </a:lnSpc>
            </a:pPr>
            <a:r>
              <a:rPr lang="en-US" sz="2300">
                <a:solidFill>
                  <a:srgbClr val="402B2B"/>
                </a:solidFill>
                <a:latin typeface="Times New Roman Bold"/>
              </a:rPr>
              <a:t>Cuối cùng, Hội Nghị Têhêran đạt được thỏa thuận về Anh – Mỹ sẽ mở mặt trận 2 bằng cuộc đổ bộ lên Pháp 1944.</a:t>
            </a:r>
          </a:p>
          <a:p>
            <a:pPr algn="l">
              <a:lnSpc>
                <a:spcPts val="3174"/>
              </a:lnSpc>
            </a:pPr>
            <a:endParaRPr lang="en-US" sz="2300">
              <a:solidFill>
                <a:srgbClr val="402B2B"/>
              </a:solidFill>
              <a:latin typeface="Times New Roman Bold"/>
            </a:endParaRPr>
          </a:p>
        </p:txBody>
      </p:sp>
      <p:sp>
        <p:nvSpPr>
          <p:cNvPr id="7" name="Freeform 7"/>
          <p:cNvSpPr/>
          <p:nvPr/>
        </p:nvSpPr>
        <p:spPr>
          <a:xfrm>
            <a:off x="4399147" y="1846246"/>
            <a:ext cx="8507487" cy="262959"/>
          </a:xfrm>
          <a:custGeom>
            <a:avLst/>
            <a:gdLst/>
            <a:ahLst/>
            <a:cxnLst/>
            <a:rect l="l" t="t" r="r" b="b"/>
            <a:pathLst>
              <a:path w="8507487" h="262959">
                <a:moveTo>
                  <a:pt x="0" y="0"/>
                </a:moveTo>
                <a:lnTo>
                  <a:pt x="8507487" y="0"/>
                </a:lnTo>
                <a:lnTo>
                  <a:pt x="8507487" y="262958"/>
                </a:lnTo>
                <a:lnTo>
                  <a:pt x="0" y="262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68087">
            <a:off x="4404814" y="3329453"/>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6"/>
            <a:stretch>
              <a:fillRect/>
            </a:stretch>
          </a:blipFill>
        </p:spPr>
      </p:sp>
      <p:grpSp>
        <p:nvGrpSpPr>
          <p:cNvPr id="9" name="Group 9"/>
          <p:cNvGrpSpPr>
            <a:grpSpLocks noChangeAspect="1"/>
          </p:cNvGrpSpPr>
          <p:nvPr/>
        </p:nvGrpSpPr>
        <p:grpSpPr>
          <a:xfrm rot="-8100000">
            <a:off x="15178109" y="-3817664"/>
            <a:ext cx="12231769" cy="8471632"/>
            <a:chOff x="0" y="0"/>
            <a:chExt cx="3429000" cy="2374900"/>
          </a:xfrm>
        </p:grpSpPr>
        <p:sp>
          <p:nvSpPr>
            <p:cNvPr id="10" name="Freeform 10"/>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7"/>
              <a:stretch>
                <a:fillRect l="-13449" t="-7126" r="-15277" b="-5365"/>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grpSp>
        <p:nvGrpSpPr>
          <p:cNvPr id="12" name="Group 12"/>
          <p:cNvGrpSpPr>
            <a:grpSpLocks noChangeAspect="1"/>
          </p:cNvGrpSpPr>
          <p:nvPr/>
        </p:nvGrpSpPr>
        <p:grpSpPr>
          <a:xfrm rot="-1733462">
            <a:off x="-9739140" y="-2892251"/>
            <a:ext cx="10325542" cy="7151394"/>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50618" b="-5061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sp>
        <p:nvSpPr>
          <p:cNvPr id="15" name="Freeform 15"/>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10">
              <a:alphaModFix amt="88000"/>
            </a:blip>
            <a:stretch>
              <a:fillRect/>
            </a:stretch>
          </a:blipFill>
        </p:spPr>
      </p:sp>
      <p:sp>
        <p:nvSpPr>
          <p:cNvPr id="16" name="Freeform 16"/>
          <p:cNvSpPr/>
          <p:nvPr/>
        </p:nvSpPr>
        <p:spPr>
          <a:xfrm rot="-6562486">
            <a:off x="752411" y="170972"/>
            <a:ext cx="962168" cy="2348112"/>
          </a:xfrm>
          <a:custGeom>
            <a:avLst/>
            <a:gdLst/>
            <a:ahLst/>
            <a:cxnLst/>
            <a:rect l="l" t="t" r="r" b="b"/>
            <a:pathLst>
              <a:path w="962168" h="2348112">
                <a:moveTo>
                  <a:pt x="0" y="0"/>
                </a:moveTo>
                <a:lnTo>
                  <a:pt x="962167" y="0"/>
                </a:lnTo>
                <a:lnTo>
                  <a:pt x="962167" y="2348112"/>
                </a:lnTo>
                <a:lnTo>
                  <a:pt x="0" y="2348112"/>
                </a:lnTo>
                <a:lnTo>
                  <a:pt x="0" y="0"/>
                </a:lnTo>
                <a:close/>
              </a:path>
            </a:pathLst>
          </a:custGeom>
          <a:blipFill>
            <a:blip r:embed="rId11">
              <a:alphaModFix amt="88000"/>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10800000" flipH="1" flipV="1">
            <a:off x="-153399" y="3912976"/>
            <a:ext cx="8955677" cy="4601841"/>
          </a:xfrm>
          <a:custGeom>
            <a:avLst/>
            <a:gdLst/>
            <a:ahLst/>
            <a:cxnLst/>
            <a:rect l="l" t="t" r="r" b="b"/>
            <a:pathLst>
              <a:path w="8955677" h="4601841">
                <a:moveTo>
                  <a:pt x="8955676" y="4601841"/>
                </a:moveTo>
                <a:lnTo>
                  <a:pt x="0" y="4601841"/>
                </a:lnTo>
                <a:lnTo>
                  <a:pt x="0" y="0"/>
                </a:lnTo>
                <a:lnTo>
                  <a:pt x="8955676" y="0"/>
                </a:lnTo>
                <a:lnTo>
                  <a:pt x="8955676" y="4601841"/>
                </a:lnTo>
                <a:close/>
              </a:path>
            </a:pathLst>
          </a:custGeom>
          <a:blipFill>
            <a:blip r:embed="rId2"/>
            <a:stretch>
              <a:fillRect t="-64627" r="-89086" b="-80852"/>
            </a:stretch>
          </a:blipFill>
        </p:spPr>
      </p:sp>
      <p:sp>
        <p:nvSpPr>
          <p:cNvPr id="3" name="TextBox 3"/>
          <p:cNvSpPr txBox="1"/>
          <p:nvPr/>
        </p:nvSpPr>
        <p:spPr>
          <a:xfrm>
            <a:off x="2033836" y="171251"/>
            <a:ext cx="13823553" cy="1937953"/>
          </a:xfrm>
          <a:prstGeom prst="rect">
            <a:avLst/>
          </a:prstGeom>
        </p:spPr>
        <p:txBody>
          <a:bodyPr lIns="0" tIns="0" rIns="0" bIns="0" rtlCol="0" anchor="t">
            <a:spAutoFit/>
          </a:bodyPr>
          <a:lstStyle/>
          <a:p>
            <a:pPr algn="ctr">
              <a:lnSpc>
                <a:spcPts val="4992"/>
              </a:lnSpc>
            </a:pPr>
            <a:r>
              <a:rPr lang="en-US" sz="3565" spc="96">
                <a:solidFill>
                  <a:srgbClr val="FFFFFF"/>
                </a:solidFill>
                <a:latin typeface="Times New Roman Bold"/>
              </a:rPr>
              <a:t>Giai đoạn 4 (12/1943 - 8/1945): Quân Đồng minh tổng phản công tiêu diệt PX Đức và quân phiệt Nhật. CTTG II kết thúc</a:t>
            </a:r>
          </a:p>
          <a:p>
            <a:pPr algn="ctr">
              <a:lnSpc>
                <a:spcPts val="4992"/>
              </a:lnSpc>
              <a:spcBef>
                <a:spcPct val="0"/>
              </a:spcBef>
            </a:pPr>
            <a:endParaRPr lang="en-US" sz="3565" spc="96">
              <a:solidFill>
                <a:srgbClr val="FFFFFF"/>
              </a:solidFill>
              <a:latin typeface="Times New Roman Bold"/>
            </a:endParaRPr>
          </a:p>
        </p:txBody>
      </p:sp>
      <p:sp>
        <p:nvSpPr>
          <p:cNvPr id="4" name="TextBox 4"/>
          <p:cNvSpPr txBox="1"/>
          <p:nvPr/>
        </p:nvSpPr>
        <p:spPr>
          <a:xfrm>
            <a:off x="1171127" y="2333732"/>
            <a:ext cx="6871851" cy="1710678"/>
          </a:xfrm>
          <a:prstGeom prst="rect">
            <a:avLst/>
          </a:prstGeom>
        </p:spPr>
        <p:txBody>
          <a:bodyPr lIns="0" tIns="0" rIns="0" bIns="0" rtlCol="0" anchor="t">
            <a:spAutoFit/>
          </a:bodyPr>
          <a:lstStyle/>
          <a:p>
            <a:pPr algn="ctr">
              <a:lnSpc>
                <a:spcPts val="4410"/>
              </a:lnSpc>
            </a:pPr>
            <a:r>
              <a:rPr lang="en-US" sz="3150">
                <a:solidFill>
                  <a:srgbClr val="FFFFFF"/>
                </a:solidFill>
                <a:latin typeface="Times New Roman Bold"/>
              </a:rPr>
              <a:t>Liên Xô tổng phản công giải phóng hoàn toàn đất nước và giải phóng Đông Âu</a:t>
            </a:r>
          </a:p>
          <a:p>
            <a:pPr algn="ctr">
              <a:lnSpc>
                <a:spcPts val="4410"/>
              </a:lnSpc>
              <a:spcBef>
                <a:spcPct val="0"/>
              </a:spcBef>
            </a:pPr>
            <a:endParaRPr lang="en-US" sz="3150">
              <a:solidFill>
                <a:srgbClr val="FFFFFF"/>
              </a:solidFill>
              <a:latin typeface="Times New Roman Bold"/>
            </a:endParaRPr>
          </a:p>
        </p:txBody>
      </p:sp>
      <p:sp>
        <p:nvSpPr>
          <p:cNvPr id="5" name="TextBox 5"/>
          <p:cNvSpPr txBox="1"/>
          <p:nvPr/>
        </p:nvSpPr>
        <p:spPr>
          <a:xfrm>
            <a:off x="349293" y="4154211"/>
            <a:ext cx="8099708" cy="4033647"/>
          </a:xfrm>
          <a:prstGeom prst="rect">
            <a:avLst/>
          </a:prstGeom>
        </p:spPr>
        <p:txBody>
          <a:bodyPr lIns="0" tIns="0" rIns="0" bIns="0" rtlCol="0" anchor="t">
            <a:spAutoFit/>
          </a:bodyPr>
          <a:lstStyle/>
          <a:p>
            <a:pPr algn="l">
              <a:lnSpc>
                <a:spcPts val="3174"/>
              </a:lnSpc>
            </a:pPr>
            <a:r>
              <a:rPr lang="en-US" sz="2300">
                <a:solidFill>
                  <a:srgbClr val="402B2B"/>
                </a:solidFill>
                <a:latin typeface="Times New Roman Bold"/>
              </a:rPr>
              <a:t>24/12/1943, Liên Xô bắt đầu cuộc tổng tấn công đồng loạt trên các mặt trận từ Leningrat đến Crưm.</a:t>
            </a:r>
          </a:p>
          <a:p>
            <a:pPr algn="l">
              <a:lnSpc>
                <a:spcPts val="3174"/>
              </a:lnSpc>
            </a:pPr>
            <a:endParaRPr lang="en-US" sz="2300">
              <a:solidFill>
                <a:srgbClr val="402B2B"/>
              </a:solidFill>
              <a:latin typeface="Times New Roman Bold"/>
            </a:endParaRPr>
          </a:p>
          <a:p>
            <a:pPr algn="l">
              <a:lnSpc>
                <a:spcPts val="3174"/>
              </a:lnSpc>
            </a:pPr>
            <a:r>
              <a:rPr lang="en-US" sz="2300">
                <a:solidFill>
                  <a:srgbClr val="402B2B"/>
                </a:solidFill>
                <a:latin typeface="Times New Roman"/>
              </a:rPr>
              <a:t>M</a:t>
            </a:r>
            <a:r>
              <a:rPr lang="en-US" sz="2300">
                <a:solidFill>
                  <a:srgbClr val="402B2B"/>
                </a:solidFill>
                <a:latin typeface="Times New Roman Bold"/>
              </a:rPr>
              <a:t>ặt trận phía Bắc; </a:t>
            </a:r>
            <a:r>
              <a:rPr lang="en-US" sz="2300">
                <a:solidFill>
                  <a:srgbClr val="402B2B"/>
                </a:solidFill>
                <a:latin typeface="Times New Roman"/>
              </a:rPr>
              <a:t>M</a:t>
            </a:r>
            <a:r>
              <a:rPr lang="en-US" sz="2300">
                <a:solidFill>
                  <a:srgbClr val="402B2B"/>
                </a:solidFill>
                <a:latin typeface="Times New Roman Bold"/>
              </a:rPr>
              <a:t>ặt trận Ucraina</a:t>
            </a:r>
          </a:p>
          <a:p>
            <a:pPr algn="l">
              <a:lnSpc>
                <a:spcPts val="3174"/>
              </a:lnSpc>
            </a:pPr>
            <a:endParaRPr lang="en-US" sz="2300">
              <a:solidFill>
                <a:srgbClr val="402B2B"/>
              </a:solidFill>
              <a:latin typeface="Times New Roman Bold"/>
            </a:endParaRPr>
          </a:p>
          <a:p>
            <a:pPr algn="l">
              <a:lnSpc>
                <a:spcPts val="3174"/>
              </a:lnSpc>
            </a:pPr>
            <a:r>
              <a:rPr lang="en-US" sz="2300">
                <a:solidFill>
                  <a:srgbClr val="402B2B"/>
                </a:solidFill>
                <a:latin typeface="Times New Roman Bold"/>
              </a:rPr>
              <a:t>3-5/1944 quân đội Xô Viết giải phóng Ôđétxa và Crưm. --&gt;tiến vào giải phóng 3 nước vùng Ban Tích và toàn bộ Liên Xô.</a:t>
            </a:r>
          </a:p>
          <a:p>
            <a:pPr algn="l">
              <a:lnSpc>
                <a:spcPts val="3174"/>
              </a:lnSpc>
            </a:pPr>
            <a:endParaRPr lang="en-US" sz="2300">
              <a:solidFill>
                <a:srgbClr val="402B2B"/>
              </a:solidFill>
              <a:latin typeface="Times New Roman Bold"/>
            </a:endParaRPr>
          </a:p>
          <a:p>
            <a:pPr algn="l">
              <a:lnSpc>
                <a:spcPts val="3174"/>
              </a:lnSpc>
            </a:pPr>
            <a:r>
              <a:rPr lang="en-US" sz="2300">
                <a:solidFill>
                  <a:srgbClr val="402B2B"/>
                </a:solidFill>
                <a:latin typeface="Times New Roman"/>
              </a:rPr>
              <a:t>--&gt;</a:t>
            </a:r>
            <a:r>
              <a:rPr lang="en-US" sz="2300">
                <a:solidFill>
                  <a:srgbClr val="402B2B"/>
                </a:solidFill>
                <a:latin typeface="Times New Roman Bold"/>
              </a:rPr>
              <a:t> Hồng quân vào giải phóng các nước ở Trung và Đông Âu. </a:t>
            </a:r>
          </a:p>
          <a:p>
            <a:pPr algn="l">
              <a:lnSpc>
                <a:spcPts val="3174"/>
              </a:lnSpc>
            </a:pPr>
            <a:endParaRPr lang="en-US" sz="2300">
              <a:solidFill>
                <a:srgbClr val="402B2B"/>
              </a:solidFill>
              <a:latin typeface="Times New Roman Bold"/>
            </a:endParaRPr>
          </a:p>
        </p:txBody>
      </p:sp>
      <p:sp>
        <p:nvSpPr>
          <p:cNvPr id="6" name="Freeform 6"/>
          <p:cNvSpPr/>
          <p:nvPr/>
        </p:nvSpPr>
        <p:spPr>
          <a:xfrm>
            <a:off x="4399147" y="1846246"/>
            <a:ext cx="8507487" cy="262959"/>
          </a:xfrm>
          <a:custGeom>
            <a:avLst/>
            <a:gdLst/>
            <a:ahLst/>
            <a:cxnLst/>
            <a:rect l="l" t="t" r="r" b="b"/>
            <a:pathLst>
              <a:path w="8507487" h="262959">
                <a:moveTo>
                  <a:pt x="0" y="0"/>
                </a:moveTo>
                <a:lnTo>
                  <a:pt x="8507487" y="0"/>
                </a:lnTo>
                <a:lnTo>
                  <a:pt x="8507487" y="262958"/>
                </a:lnTo>
                <a:lnTo>
                  <a:pt x="0" y="2629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68087">
            <a:off x="4404814" y="3329453"/>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5"/>
            <a:stretch>
              <a:fillRect/>
            </a:stretch>
          </a:blipFill>
        </p:spPr>
      </p:sp>
      <p:grpSp>
        <p:nvGrpSpPr>
          <p:cNvPr id="8" name="Group 8"/>
          <p:cNvGrpSpPr>
            <a:grpSpLocks noChangeAspect="1"/>
          </p:cNvGrpSpPr>
          <p:nvPr/>
        </p:nvGrpSpPr>
        <p:grpSpPr>
          <a:xfrm rot="-8100000">
            <a:off x="15178109" y="-3817664"/>
            <a:ext cx="12231769" cy="8471632"/>
            <a:chOff x="0" y="0"/>
            <a:chExt cx="3429000" cy="2374900"/>
          </a:xfrm>
        </p:grpSpPr>
        <p:sp>
          <p:nvSpPr>
            <p:cNvPr id="9" name="Freeform 9"/>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6"/>
              <a:stretch>
                <a:fillRect l="-13449" t="-7126" r="-15277" b="-5365"/>
              </a:stretch>
            </a:blipFill>
          </p:spPr>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1" name="Group 11"/>
          <p:cNvGrpSpPr>
            <a:grpSpLocks noChangeAspect="1"/>
          </p:cNvGrpSpPr>
          <p:nvPr/>
        </p:nvGrpSpPr>
        <p:grpSpPr>
          <a:xfrm rot="-1733462">
            <a:off x="-9739140" y="-2892251"/>
            <a:ext cx="10325542" cy="7151394"/>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50618" b="-50618"/>
              </a:stretch>
            </a:blipFill>
          </p:spPr>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id="14" name="Freeform 14"/>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9">
              <a:alphaModFix amt="88000"/>
            </a:blip>
            <a:stretch>
              <a:fillRect/>
            </a:stretch>
          </a:blipFill>
        </p:spPr>
      </p:sp>
      <p:sp>
        <p:nvSpPr>
          <p:cNvPr id="15" name="Freeform 15"/>
          <p:cNvSpPr/>
          <p:nvPr/>
        </p:nvSpPr>
        <p:spPr>
          <a:xfrm rot="-6562486">
            <a:off x="752411" y="170972"/>
            <a:ext cx="962168" cy="2348112"/>
          </a:xfrm>
          <a:custGeom>
            <a:avLst/>
            <a:gdLst/>
            <a:ahLst/>
            <a:cxnLst/>
            <a:rect l="l" t="t" r="r" b="b"/>
            <a:pathLst>
              <a:path w="962168" h="2348112">
                <a:moveTo>
                  <a:pt x="0" y="0"/>
                </a:moveTo>
                <a:lnTo>
                  <a:pt x="962167" y="0"/>
                </a:lnTo>
                <a:lnTo>
                  <a:pt x="962167" y="2348112"/>
                </a:lnTo>
                <a:lnTo>
                  <a:pt x="0" y="2348112"/>
                </a:lnTo>
                <a:lnTo>
                  <a:pt x="0" y="0"/>
                </a:lnTo>
                <a:close/>
              </a:path>
            </a:pathLst>
          </a:custGeom>
          <a:blipFill>
            <a:blip r:embed="rId10">
              <a:alphaModFix amt="88000"/>
            </a:blip>
            <a:stretch>
              <a:fillRect/>
            </a:stretch>
          </a:blipFill>
        </p:spPr>
      </p:sp>
      <p:sp>
        <p:nvSpPr>
          <p:cNvPr id="16" name="TextBox 16"/>
          <p:cNvSpPr txBox="1"/>
          <p:nvPr/>
        </p:nvSpPr>
        <p:spPr>
          <a:xfrm>
            <a:off x="9616132" y="3122396"/>
            <a:ext cx="7802961" cy="1158228"/>
          </a:xfrm>
          <a:prstGeom prst="rect">
            <a:avLst/>
          </a:prstGeom>
        </p:spPr>
        <p:txBody>
          <a:bodyPr lIns="0" tIns="0" rIns="0" bIns="0" rtlCol="0" anchor="t">
            <a:spAutoFit/>
          </a:bodyPr>
          <a:lstStyle/>
          <a:p>
            <a:pPr algn="ctr">
              <a:lnSpc>
                <a:spcPts val="4410"/>
              </a:lnSpc>
            </a:pPr>
            <a:r>
              <a:rPr lang="en-US" sz="3150">
                <a:solidFill>
                  <a:srgbClr val="FFFFFF"/>
                </a:solidFill>
                <a:latin typeface="Times New Roman Bold"/>
              </a:rPr>
              <a:t>Mỹ - Anh mở mặt trận thứ 2 ở Tây Âu</a:t>
            </a:r>
          </a:p>
          <a:p>
            <a:pPr algn="ctr">
              <a:lnSpc>
                <a:spcPts val="4410"/>
              </a:lnSpc>
              <a:spcBef>
                <a:spcPct val="0"/>
              </a:spcBef>
            </a:pPr>
            <a:endParaRPr lang="en-US" sz="3150">
              <a:solidFill>
                <a:srgbClr val="FFFFFF"/>
              </a:solidFill>
              <a:latin typeface="Times New Roman Bold"/>
            </a:endParaRPr>
          </a:p>
        </p:txBody>
      </p:sp>
      <p:sp>
        <p:nvSpPr>
          <p:cNvPr id="17" name="Freeform 17"/>
          <p:cNvSpPr/>
          <p:nvPr/>
        </p:nvSpPr>
        <p:spPr>
          <a:xfrm rot="-10800000" flipH="1" flipV="1">
            <a:off x="8945613" y="4355422"/>
            <a:ext cx="9144000" cy="5465601"/>
          </a:xfrm>
          <a:custGeom>
            <a:avLst/>
            <a:gdLst/>
            <a:ahLst/>
            <a:cxnLst/>
            <a:rect l="l" t="t" r="r" b="b"/>
            <a:pathLst>
              <a:path w="9144000" h="5465601">
                <a:moveTo>
                  <a:pt x="9144000" y="5465601"/>
                </a:moveTo>
                <a:lnTo>
                  <a:pt x="0" y="5465601"/>
                </a:lnTo>
                <a:lnTo>
                  <a:pt x="0" y="0"/>
                </a:lnTo>
                <a:lnTo>
                  <a:pt x="9144000" y="0"/>
                </a:lnTo>
                <a:lnTo>
                  <a:pt x="9144000" y="5465601"/>
                </a:lnTo>
                <a:close/>
              </a:path>
            </a:pathLst>
          </a:custGeom>
          <a:blipFill>
            <a:blip r:embed="rId2"/>
            <a:stretch>
              <a:fillRect t="-65473" r="-82020" b="-37672"/>
            </a:stretch>
          </a:blipFill>
        </p:spPr>
      </p:sp>
      <p:sp>
        <p:nvSpPr>
          <p:cNvPr id="18" name="TextBox 18"/>
          <p:cNvSpPr txBox="1"/>
          <p:nvPr/>
        </p:nvSpPr>
        <p:spPr>
          <a:xfrm>
            <a:off x="10072755" y="4551058"/>
            <a:ext cx="7802961" cy="4988603"/>
          </a:xfrm>
          <a:prstGeom prst="rect">
            <a:avLst/>
          </a:prstGeom>
        </p:spPr>
        <p:txBody>
          <a:bodyPr lIns="0" tIns="0" rIns="0" bIns="0" rtlCol="0" anchor="t">
            <a:spAutoFit/>
          </a:bodyPr>
          <a:lstStyle/>
          <a:p>
            <a:pPr algn="l">
              <a:lnSpc>
                <a:spcPts val="3025"/>
              </a:lnSpc>
            </a:pPr>
            <a:r>
              <a:rPr lang="en-US" sz="2192">
                <a:solidFill>
                  <a:srgbClr val="402B2B"/>
                </a:solidFill>
                <a:latin typeface="Times New Roman Bold"/>
              </a:rPr>
              <a:t>6/6/1944 Anh – Mỹ mở Mặt trận thứ 2 bằng cuộc đổ bộ tại Noócmangdi (Pháp). </a:t>
            </a:r>
          </a:p>
          <a:p>
            <a:pPr algn="l">
              <a:lnSpc>
                <a:spcPts val="3025"/>
              </a:lnSpc>
            </a:pPr>
            <a:endParaRPr lang="en-US" sz="2192">
              <a:solidFill>
                <a:srgbClr val="402B2B"/>
              </a:solidFill>
              <a:latin typeface="Times New Roman Bold"/>
            </a:endParaRPr>
          </a:p>
          <a:p>
            <a:pPr algn="l">
              <a:lnSpc>
                <a:spcPts val="3025"/>
              </a:lnSpc>
            </a:pPr>
            <a:r>
              <a:rPr lang="en-US" sz="2192">
                <a:solidFill>
                  <a:srgbClr val="402B2B"/>
                </a:solidFill>
                <a:latin typeface="Times New Roman Bold"/>
              </a:rPr>
              <a:t>Từ Noócmăngđi, quân Đồng minh chia làm 2 mũi, mũi phía Bắc đánh vào Đức, Tây - Nam đánh vào Pháp. --&gt; PX Đức bị động </a:t>
            </a:r>
          </a:p>
          <a:p>
            <a:pPr algn="l">
              <a:lnSpc>
                <a:spcPts val="3025"/>
              </a:lnSpc>
            </a:pPr>
            <a:endParaRPr lang="en-US" sz="2192">
              <a:solidFill>
                <a:srgbClr val="402B2B"/>
              </a:solidFill>
              <a:latin typeface="Times New Roman Bold"/>
            </a:endParaRPr>
          </a:p>
          <a:p>
            <a:pPr algn="l">
              <a:lnSpc>
                <a:spcPts val="3025"/>
              </a:lnSpc>
            </a:pPr>
            <a:r>
              <a:rPr lang="en-US" sz="2192">
                <a:solidFill>
                  <a:srgbClr val="402B2B"/>
                </a:solidFill>
                <a:latin typeface="Times New Roman Bold"/>
              </a:rPr>
              <a:t>19/8/1944 KN vũ trang bùng nổ ở Pari Nhân dân làm chủ thành phố. 25/8 Quân đồng minh tiến vào Pari. Chính phủ lâm thời Pháp do Đờ Gôn được thành lập.</a:t>
            </a:r>
          </a:p>
          <a:p>
            <a:pPr algn="l">
              <a:lnSpc>
                <a:spcPts val="3025"/>
              </a:lnSpc>
            </a:pPr>
            <a:endParaRPr lang="en-US" sz="2192">
              <a:solidFill>
                <a:srgbClr val="402B2B"/>
              </a:solidFill>
              <a:latin typeface="Times New Roman Bold"/>
            </a:endParaRPr>
          </a:p>
          <a:p>
            <a:pPr algn="l">
              <a:lnSpc>
                <a:spcPts val="3025"/>
              </a:lnSpc>
            </a:pPr>
            <a:r>
              <a:rPr lang="en-US" sz="2192">
                <a:solidFill>
                  <a:srgbClr val="402B2B"/>
                </a:solidFill>
                <a:latin typeface="Times New Roman Bold"/>
              </a:rPr>
              <a:t>Sau đó, quân Đồng minh tiếp tục giải phóng các nước Tây Âu </a:t>
            </a:r>
          </a:p>
          <a:p>
            <a:pPr algn="l">
              <a:lnSpc>
                <a:spcPts val="3025"/>
              </a:lnSpc>
            </a:pPr>
            <a:endParaRPr lang="en-US" sz="2192">
              <a:solidFill>
                <a:srgbClr val="402B2B"/>
              </a:solidFill>
              <a:latin typeface="Times New Roman Bold"/>
            </a:endParaRPr>
          </a:p>
          <a:p>
            <a:pPr algn="l">
              <a:lnSpc>
                <a:spcPts val="3025"/>
              </a:lnSpc>
            </a:pPr>
            <a:endParaRPr lang="en-US" sz="2192">
              <a:solidFill>
                <a:srgbClr val="402B2B"/>
              </a:solidFill>
              <a:latin typeface="Times New Roman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10800000" flipH="1" flipV="1">
            <a:off x="-33671" y="3618435"/>
            <a:ext cx="9099012" cy="5419432"/>
          </a:xfrm>
          <a:custGeom>
            <a:avLst/>
            <a:gdLst/>
            <a:ahLst/>
            <a:cxnLst/>
            <a:rect l="l" t="t" r="r" b="b"/>
            <a:pathLst>
              <a:path w="9099012" h="5419432">
                <a:moveTo>
                  <a:pt x="9099012" y="5419432"/>
                </a:moveTo>
                <a:lnTo>
                  <a:pt x="0" y="5419432"/>
                </a:lnTo>
                <a:lnTo>
                  <a:pt x="0" y="0"/>
                </a:lnTo>
                <a:lnTo>
                  <a:pt x="9099012" y="0"/>
                </a:lnTo>
                <a:lnTo>
                  <a:pt x="9099012" y="5419432"/>
                </a:lnTo>
                <a:close/>
              </a:path>
            </a:pathLst>
          </a:custGeom>
          <a:blipFill>
            <a:blip r:embed="rId2"/>
            <a:stretch>
              <a:fillRect t="-49442" r="-86107" b="-59003"/>
            </a:stretch>
          </a:blipFill>
        </p:spPr>
      </p:sp>
      <p:sp>
        <p:nvSpPr>
          <p:cNvPr id="3" name="TextBox 3"/>
          <p:cNvSpPr txBox="1"/>
          <p:nvPr/>
        </p:nvSpPr>
        <p:spPr>
          <a:xfrm>
            <a:off x="2033836" y="171251"/>
            <a:ext cx="13823553" cy="1937953"/>
          </a:xfrm>
          <a:prstGeom prst="rect">
            <a:avLst/>
          </a:prstGeom>
        </p:spPr>
        <p:txBody>
          <a:bodyPr lIns="0" tIns="0" rIns="0" bIns="0" rtlCol="0" anchor="t">
            <a:spAutoFit/>
          </a:bodyPr>
          <a:lstStyle/>
          <a:p>
            <a:pPr algn="ctr">
              <a:lnSpc>
                <a:spcPts val="4992"/>
              </a:lnSpc>
            </a:pPr>
            <a:r>
              <a:rPr lang="en-US" sz="3565" spc="96">
                <a:solidFill>
                  <a:srgbClr val="FFFFFF"/>
                </a:solidFill>
                <a:latin typeface="Times New Roman Bold"/>
              </a:rPr>
              <a:t>Giai đoạn 4 (12/1943 - 8/1945): Quân Đồng minh tổng phản công tiêu diệt PX Đức và quân phiệt Nhật. CTTG II kết thúc</a:t>
            </a:r>
          </a:p>
          <a:p>
            <a:pPr algn="ctr">
              <a:lnSpc>
                <a:spcPts val="4992"/>
              </a:lnSpc>
              <a:spcBef>
                <a:spcPct val="0"/>
              </a:spcBef>
            </a:pPr>
            <a:endParaRPr lang="en-US" sz="3565" spc="96">
              <a:solidFill>
                <a:srgbClr val="FFFFFF"/>
              </a:solidFill>
              <a:latin typeface="Times New Roman Bold"/>
            </a:endParaRPr>
          </a:p>
        </p:txBody>
      </p:sp>
      <p:sp>
        <p:nvSpPr>
          <p:cNvPr id="4" name="TextBox 4"/>
          <p:cNvSpPr txBox="1"/>
          <p:nvPr/>
        </p:nvSpPr>
        <p:spPr>
          <a:xfrm>
            <a:off x="1171127" y="2333732"/>
            <a:ext cx="6871851" cy="1710678"/>
          </a:xfrm>
          <a:prstGeom prst="rect">
            <a:avLst/>
          </a:prstGeom>
        </p:spPr>
        <p:txBody>
          <a:bodyPr lIns="0" tIns="0" rIns="0" bIns="0" rtlCol="0" anchor="t">
            <a:spAutoFit/>
          </a:bodyPr>
          <a:lstStyle/>
          <a:p>
            <a:pPr algn="ctr">
              <a:lnSpc>
                <a:spcPts val="4410"/>
              </a:lnSpc>
            </a:pPr>
            <a:r>
              <a:rPr lang="en-US" sz="3150">
                <a:solidFill>
                  <a:srgbClr val="FFFFFF"/>
                </a:solidFill>
                <a:latin typeface="Times New Roman Bold"/>
              </a:rPr>
              <a:t>Hội nghị Thượng đỉnh Ianta (2/1945) và sự kết thúc chiến tranh ở Châu Âu</a:t>
            </a:r>
          </a:p>
          <a:p>
            <a:pPr algn="ctr">
              <a:lnSpc>
                <a:spcPts val="4410"/>
              </a:lnSpc>
              <a:spcBef>
                <a:spcPct val="0"/>
              </a:spcBef>
            </a:pPr>
            <a:endParaRPr lang="en-US" sz="3150">
              <a:solidFill>
                <a:srgbClr val="FFFFFF"/>
              </a:solidFill>
              <a:latin typeface="Times New Roman Bold"/>
            </a:endParaRPr>
          </a:p>
        </p:txBody>
      </p:sp>
      <p:sp>
        <p:nvSpPr>
          <p:cNvPr id="5" name="TextBox 5"/>
          <p:cNvSpPr txBox="1"/>
          <p:nvPr/>
        </p:nvSpPr>
        <p:spPr>
          <a:xfrm>
            <a:off x="568707" y="4084320"/>
            <a:ext cx="8575293" cy="5516880"/>
          </a:xfrm>
          <a:prstGeom prst="rect">
            <a:avLst/>
          </a:prstGeom>
        </p:spPr>
        <p:txBody>
          <a:bodyPr lIns="0" tIns="0" rIns="0" bIns="0" rtlCol="0" anchor="t">
            <a:spAutoFit/>
          </a:bodyPr>
          <a:lstStyle/>
          <a:p>
            <a:pPr algn="l">
              <a:lnSpc>
                <a:spcPts val="2760"/>
              </a:lnSpc>
            </a:pPr>
            <a:r>
              <a:rPr lang="en-US" sz="2000">
                <a:solidFill>
                  <a:srgbClr val="402B2B"/>
                </a:solidFill>
                <a:latin typeface="Times New Roman Bold"/>
              </a:rPr>
              <a:t>Hội nghị thượng đỉnh Ianta được tổ chức 4 - 12/2/1945.</a:t>
            </a:r>
          </a:p>
          <a:p>
            <a:pPr algn="l">
              <a:lnSpc>
                <a:spcPts val="2760"/>
              </a:lnSpc>
            </a:pPr>
            <a:endParaRPr lang="en-US" sz="2000">
              <a:solidFill>
                <a:srgbClr val="402B2B"/>
              </a:solidFill>
              <a:latin typeface="Times New Roman Bold"/>
            </a:endParaRPr>
          </a:p>
          <a:p>
            <a:pPr algn="l">
              <a:lnSpc>
                <a:spcPts val="2760"/>
              </a:lnSpc>
            </a:pPr>
            <a:r>
              <a:rPr lang="en-US" sz="2000">
                <a:solidFill>
                  <a:srgbClr val="402B2B"/>
                </a:solidFill>
                <a:latin typeface="Times New Roman Bold"/>
              </a:rPr>
              <a:t>Đạt được những thỏa thuận quan trọng về </a:t>
            </a:r>
            <a:r>
              <a:rPr lang="en-US" sz="2000">
                <a:solidFill>
                  <a:srgbClr val="402B2B"/>
                </a:solidFill>
                <a:latin typeface="Times New Roman Bold Italics"/>
              </a:rPr>
              <a:t>tiêu diệt hoàn toàn</a:t>
            </a:r>
            <a:r>
              <a:rPr lang="en-US" sz="2000">
                <a:solidFill>
                  <a:srgbClr val="402B2B"/>
                </a:solidFill>
                <a:latin typeface="Times New Roman Bold"/>
              </a:rPr>
              <a:t> CNPX Đức. </a:t>
            </a:r>
          </a:p>
          <a:p>
            <a:pPr algn="l">
              <a:lnSpc>
                <a:spcPts val="2760"/>
              </a:lnSpc>
            </a:pPr>
            <a:endParaRPr lang="en-US" sz="2000">
              <a:solidFill>
                <a:srgbClr val="402B2B"/>
              </a:solidFill>
              <a:latin typeface="Times New Roman Bold"/>
            </a:endParaRPr>
          </a:p>
          <a:p>
            <a:pPr algn="l">
              <a:lnSpc>
                <a:spcPts val="2760"/>
              </a:lnSpc>
            </a:pPr>
            <a:r>
              <a:rPr lang="en-US" sz="2000">
                <a:solidFill>
                  <a:srgbClr val="402B2B"/>
                </a:solidFill>
                <a:latin typeface="Times New Roman Bold"/>
              </a:rPr>
              <a:t>Về vấn đề liên quan đến Châu Âu chia làm 2 phần: Các nước Trung và Đông Âu thuộc Liên Xô; Các nước Tây và Nam Âu thuộc Mỹ - Anh – Pháp.</a:t>
            </a:r>
          </a:p>
          <a:p>
            <a:pPr algn="l">
              <a:lnSpc>
                <a:spcPts val="2760"/>
              </a:lnSpc>
            </a:pPr>
            <a:endParaRPr lang="en-US" sz="2000">
              <a:solidFill>
                <a:srgbClr val="402B2B"/>
              </a:solidFill>
              <a:latin typeface="Times New Roman Bold"/>
            </a:endParaRPr>
          </a:p>
          <a:p>
            <a:pPr algn="l">
              <a:lnSpc>
                <a:spcPts val="2760"/>
              </a:lnSpc>
            </a:pPr>
            <a:r>
              <a:rPr lang="en-US" sz="2000">
                <a:solidFill>
                  <a:srgbClr val="402B2B"/>
                </a:solidFill>
                <a:latin typeface="Times New Roman Bold"/>
              </a:rPr>
              <a:t>Về vấn đề Viễn Đông, Hội nghị chấp nhận để Liên Xô tham chiến chống Nhật</a:t>
            </a:r>
          </a:p>
          <a:p>
            <a:pPr algn="l">
              <a:lnSpc>
                <a:spcPts val="2760"/>
              </a:lnSpc>
            </a:pPr>
            <a:endParaRPr lang="en-US" sz="2000">
              <a:solidFill>
                <a:srgbClr val="402B2B"/>
              </a:solidFill>
              <a:latin typeface="Times New Roman Bold"/>
            </a:endParaRPr>
          </a:p>
          <a:p>
            <a:pPr algn="l">
              <a:lnSpc>
                <a:spcPts val="2760"/>
              </a:lnSpc>
            </a:pPr>
            <a:r>
              <a:rPr lang="en-US" sz="2000">
                <a:solidFill>
                  <a:srgbClr val="402B2B"/>
                </a:solidFill>
                <a:latin typeface="Times New Roman Bold"/>
              </a:rPr>
              <a:t>Thỏa thuận về việc Mỹ chiếm đóng Nhật. Các khu vực còn lại ở Châu Á vẫn thuộc phạm vi ảnh hưởng của Phương Tây.</a:t>
            </a:r>
          </a:p>
          <a:p>
            <a:pPr algn="l">
              <a:lnSpc>
                <a:spcPts val="2760"/>
              </a:lnSpc>
            </a:pPr>
            <a:endParaRPr lang="en-US" sz="2000">
              <a:solidFill>
                <a:srgbClr val="402B2B"/>
              </a:solidFill>
              <a:latin typeface="Times New Roman Bold"/>
            </a:endParaRPr>
          </a:p>
          <a:p>
            <a:pPr algn="l">
              <a:lnSpc>
                <a:spcPts val="2760"/>
              </a:lnSpc>
            </a:pPr>
            <a:r>
              <a:rPr lang="en-US" sz="2000">
                <a:solidFill>
                  <a:srgbClr val="402B2B"/>
                </a:solidFill>
                <a:latin typeface="Times New Roman Bold"/>
              </a:rPr>
              <a:t>Thỏa thuận thành lập Liên Hợp Quốc</a:t>
            </a:r>
          </a:p>
          <a:p>
            <a:pPr algn="l">
              <a:lnSpc>
                <a:spcPts val="2760"/>
              </a:lnSpc>
            </a:pPr>
            <a:endParaRPr lang="en-US" sz="2000">
              <a:solidFill>
                <a:srgbClr val="402B2B"/>
              </a:solidFill>
              <a:latin typeface="Times New Roman Bold"/>
            </a:endParaRPr>
          </a:p>
          <a:p>
            <a:pPr algn="l">
              <a:lnSpc>
                <a:spcPts val="2760"/>
              </a:lnSpc>
            </a:pPr>
            <a:endParaRPr lang="en-US" sz="2000">
              <a:solidFill>
                <a:srgbClr val="402B2B"/>
              </a:solidFill>
              <a:latin typeface="Times New Roman Bold"/>
            </a:endParaRPr>
          </a:p>
          <a:p>
            <a:pPr algn="l">
              <a:lnSpc>
                <a:spcPts val="2760"/>
              </a:lnSpc>
            </a:pPr>
            <a:endParaRPr lang="en-US" sz="2000">
              <a:solidFill>
                <a:srgbClr val="402B2B"/>
              </a:solidFill>
              <a:latin typeface="Times New Roman Bold"/>
            </a:endParaRPr>
          </a:p>
        </p:txBody>
      </p:sp>
      <p:sp>
        <p:nvSpPr>
          <p:cNvPr id="6" name="Freeform 6"/>
          <p:cNvSpPr/>
          <p:nvPr/>
        </p:nvSpPr>
        <p:spPr>
          <a:xfrm>
            <a:off x="4399147" y="1846246"/>
            <a:ext cx="8507487" cy="262959"/>
          </a:xfrm>
          <a:custGeom>
            <a:avLst/>
            <a:gdLst/>
            <a:ahLst/>
            <a:cxnLst/>
            <a:rect l="l" t="t" r="r" b="b"/>
            <a:pathLst>
              <a:path w="8507487" h="262959">
                <a:moveTo>
                  <a:pt x="0" y="0"/>
                </a:moveTo>
                <a:lnTo>
                  <a:pt x="8507487" y="0"/>
                </a:lnTo>
                <a:lnTo>
                  <a:pt x="8507487" y="262958"/>
                </a:lnTo>
                <a:lnTo>
                  <a:pt x="0" y="2629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68087">
            <a:off x="3751644" y="3329453"/>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5"/>
            <a:stretch>
              <a:fillRect/>
            </a:stretch>
          </a:blipFill>
        </p:spPr>
      </p:sp>
      <p:grpSp>
        <p:nvGrpSpPr>
          <p:cNvPr id="8" name="Group 8"/>
          <p:cNvGrpSpPr>
            <a:grpSpLocks noChangeAspect="1"/>
          </p:cNvGrpSpPr>
          <p:nvPr/>
        </p:nvGrpSpPr>
        <p:grpSpPr>
          <a:xfrm rot="-8100000">
            <a:off x="15178109" y="-3817664"/>
            <a:ext cx="12231769" cy="8471632"/>
            <a:chOff x="0" y="0"/>
            <a:chExt cx="3429000" cy="2374900"/>
          </a:xfrm>
        </p:grpSpPr>
        <p:sp>
          <p:nvSpPr>
            <p:cNvPr id="9" name="Freeform 9"/>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6"/>
              <a:stretch>
                <a:fillRect l="-13449" t="-7126" r="-15277" b="-5365"/>
              </a:stretch>
            </a:blipFill>
          </p:spPr>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1" name="Group 11"/>
          <p:cNvGrpSpPr>
            <a:grpSpLocks noChangeAspect="1"/>
          </p:cNvGrpSpPr>
          <p:nvPr/>
        </p:nvGrpSpPr>
        <p:grpSpPr>
          <a:xfrm rot="-1733462">
            <a:off x="-9739140" y="-2892251"/>
            <a:ext cx="10325542" cy="7151394"/>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50618" b="-50618"/>
              </a:stretch>
            </a:blipFill>
          </p:spPr>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id="14" name="Freeform 14"/>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9">
              <a:alphaModFix amt="88000"/>
            </a:blip>
            <a:stretch>
              <a:fillRect/>
            </a:stretch>
          </a:blipFill>
        </p:spPr>
      </p:sp>
      <p:sp>
        <p:nvSpPr>
          <p:cNvPr id="15" name="Freeform 15"/>
          <p:cNvSpPr/>
          <p:nvPr/>
        </p:nvSpPr>
        <p:spPr>
          <a:xfrm rot="-6562486">
            <a:off x="752411" y="170972"/>
            <a:ext cx="962168" cy="2348112"/>
          </a:xfrm>
          <a:custGeom>
            <a:avLst/>
            <a:gdLst/>
            <a:ahLst/>
            <a:cxnLst/>
            <a:rect l="l" t="t" r="r" b="b"/>
            <a:pathLst>
              <a:path w="962168" h="2348112">
                <a:moveTo>
                  <a:pt x="0" y="0"/>
                </a:moveTo>
                <a:lnTo>
                  <a:pt x="962167" y="0"/>
                </a:lnTo>
                <a:lnTo>
                  <a:pt x="962167" y="2348112"/>
                </a:lnTo>
                <a:lnTo>
                  <a:pt x="0" y="2348112"/>
                </a:lnTo>
                <a:lnTo>
                  <a:pt x="0" y="0"/>
                </a:lnTo>
                <a:close/>
              </a:path>
            </a:pathLst>
          </a:custGeom>
          <a:blipFill>
            <a:blip r:embed="rId10">
              <a:alphaModFix amt="88000"/>
            </a:blip>
            <a:stretch>
              <a:fillRect/>
            </a:stretch>
          </a:blipFill>
        </p:spPr>
      </p:sp>
      <p:sp>
        <p:nvSpPr>
          <p:cNvPr id="16" name="TextBox 16"/>
          <p:cNvSpPr txBox="1"/>
          <p:nvPr/>
        </p:nvSpPr>
        <p:spPr>
          <a:xfrm>
            <a:off x="9616132" y="3122396"/>
            <a:ext cx="7802961" cy="1710678"/>
          </a:xfrm>
          <a:prstGeom prst="rect">
            <a:avLst/>
          </a:prstGeom>
        </p:spPr>
        <p:txBody>
          <a:bodyPr lIns="0" tIns="0" rIns="0" bIns="0" rtlCol="0" anchor="t">
            <a:spAutoFit/>
          </a:bodyPr>
          <a:lstStyle/>
          <a:p>
            <a:pPr algn="ctr">
              <a:lnSpc>
                <a:spcPts val="4410"/>
              </a:lnSpc>
            </a:pPr>
            <a:r>
              <a:rPr lang="en-US" sz="3150">
                <a:solidFill>
                  <a:srgbClr val="FFFFFF"/>
                </a:solidFill>
                <a:latin typeface="Times New Roman Bold"/>
              </a:rPr>
              <a:t>Hội nghị Thượng đỉnh Pốtxdam (7,8/1945) và sự kết thúc CTTG II</a:t>
            </a:r>
          </a:p>
          <a:p>
            <a:pPr algn="ctr">
              <a:lnSpc>
                <a:spcPts val="4410"/>
              </a:lnSpc>
              <a:spcBef>
                <a:spcPct val="0"/>
              </a:spcBef>
            </a:pPr>
            <a:endParaRPr lang="en-US" sz="3150">
              <a:solidFill>
                <a:srgbClr val="FFFFFF"/>
              </a:solidFill>
              <a:latin typeface="Times New Roman Bold"/>
            </a:endParaRPr>
          </a:p>
        </p:txBody>
      </p:sp>
      <p:sp>
        <p:nvSpPr>
          <p:cNvPr id="17" name="Freeform 17"/>
          <p:cNvSpPr/>
          <p:nvPr/>
        </p:nvSpPr>
        <p:spPr>
          <a:xfrm rot="-10800000" flipH="1" flipV="1">
            <a:off x="8945613" y="4355422"/>
            <a:ext cx="9144000" cy="5465601"/>
          </a:xfrm>
          <a:custGeom>
            <a:avLst/>
            <a:gdLst/>
            <a:ahLst/>
            <a:cxnLst/>
            <a:rect l="l" t="t" r="r" b="b"/>
            <a:pathLst>
              <a:path w="9144000" h="5465601">
                <a:moveTo>
                  <a:pt x="9144000" y="5465601"/>
                </a:moveTo>
                <a:lnTo>
                  <a:pt x="0" y="5465601"/>
                </a:lnTo>
                <a:lnTo>
                  <a:pt x="0" y="0"/>
                </a:lnTo>
                <a:lnTo>
                  <a:pt x="9144000" y="0"/>
                </a:lnTo>
                <a:lnTo>
                  <a:pt x="9144000" y="5465601"/>
                </a:lnTo>
                <a:close/>
              </a:path>
            </a:pathLst>
          </a:custGeom>
          <a:blipFill>
            <a:blip r:embed="rId2"/>
            <a:stretch>
              <a:fillRect t="-65473" r="-82020" b="-37672"/>
            </a:stretch>
          </a:blipFill>
        </p:spPr>
      </p:sp>
      <p:sp>
        <p:nvSpPr>
          <p:cNvPr id="18" name="TextBox 18"/>
          <p:cNvSpPr txBox="1"/>
          <p:nvPr/>
        </p:nvSpPr>
        <p:spPr>
          <a:xfrm>
            <a:off x="10072755" y="4747349"/>
            <a:ext cx="7802961" cy="4607603"/>
          </a:xfrm>
          <a:prstGeom prst="rect">
            <a:avLst/>
          </a:prstGeom>
        </p:spPr>
        <p:txBody>
          <a:bodyPr lIns="0" tIns="0" rIns="0" bIns="0" rtlCol="0" anchor="t">
            <a:spAutoFit/>
          </a:bodyPr>
          <a:lstStyle/>
          <a:p>
            <a:pPr algn="l">
              <a:lnSpc>
                <a:spcPts val="3025"/>
              </a:lnSpc>
            </a:pPr>
            <a:r>
              <a:rPr lang="en-US" sz="2192">
                <a:solidFill>
                  <a:srgbClr val="402B2B"/>
                </a:solidFill>
                <a:latin typeface="Times New Roman Bold"/>
              </a:rPr>
              <a:t>17/7-2/8/1945 Nguyên thủ 3 cường quốc Liên Xô, Mỹ, Anh tiến hành Hội nghị Thượng đỉnh Pốtxdam. </a:t>
            </a:r>
          </a:p>
          <a:p>
            <a:pPr algn="l">
              <a:lnSpc>
                <a:spcPts val="3025"/>
              </a:lnSpc>
            </a:pPr>
            <a:endParaRPr lang="en-US" sz="2192">
              <a:solidFill>
                <a:srgbClr val="402B2B"/>
              </a:solidFill>
              <a:latin typeface="Times New Roman Bold"/>
            </a:endParaRPr>
          </a:p>
          <a:p>
            <a:pPr algn="l">
              <a:lnSpc>
                <a:spcPts val="3025"/>
              </a:lnSpc>
            </a:pPr>
            <a:r>
              <a:rPr lang="en-US" sz="2192">
                <a:solidFill>
                  <a:srgbClr val="402B2B"/>
                </a:solidFill>
                <a:latin typeface="Times New Roman Bold"/>
              </a:rPr>
              <a:t>Đối với tiêu diệt PX Nhật ở Viễn Đông, Liên Xô bí mật cam kết tham chiến chống Nhật. 26/7/1945, Anh-Mỹ-TQ gửi cho Nhật “Tuyên cáo Pốtxdam” yêu cầu Nhật đầu hàng vô điều kiện.</a:t>
            </a:r>
          </a:p>
          <a:p>
            <a:pPr algn="l">
              <a:lnSpc>
                <a:spcPts val="3025"/>
              </a:lnSpc>
            </a:pPr>
            <a:endParaRPr lang="en-US" sz="2192">
              <a:solidFill>
                <a:srgbClr val="402B2B"/>
              </a:solidFill>
              <a:latin typeface="Times New Roman Bold"/>
            </a:endParaRPr>
          </a:p>
          <a:p>
            <a:pPr algn="l">
              <a:lnSpc>
                <a:spcPts val="3025"/>
              </a:lnSpc>
            </a:pPr>
            <a:r>
              <a:rPr lang="en-US" sz="2192">
                <a:solidFill>
                  <a:srgbClr val="402B2B"/>
                </a:solidFill>
                <a:latin typeface="Times New Roman Bold"/>
              </a:rPr>
              <a:t>6/8 Mỹ ném bom đầu tiên xuống Hiroshima. 9/8 Mỹ ném bom nguyên tử thứ 2 xuống Nagasaki. 8/8 Liên Xô tuyên chiến với Nhật. 9/8 Hồng quân tiêu diệt đạo quân Quan Đông của Nhật. 15/8 Nhật đầu hàng đồng minh vô điều kiện CTTG II kết thúc.</a:t>
            </a:r>
          </a:p>
          <a:p>
            <a:pPr algn="l">
              <a:lnSpc>
                <a:spcPts val="3025"/>
              </a:lnSpc>
            </a:pPr>
            <a:endParaRPr lang="en-US" sz="2192">
              <a:solidFill>
                <a:srgbClr val="402B2B"/>
              </a:solidFill>
              <a:latin typeface="Times New Roman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5385030" flipH="1" flipV="1">
            <a:off x="2414159" y="1132464"/>
            <a:ext cx="5523662" cy="8022072"/>
          </a:xfrm>
          <a:custGeom>
            <a:avLst/>
            <a:gdLst/>
            <a:ahLst/>
            <a:cxnLst/>
            <a:rect l="l" t="t" r="r" b="b"/>
            <a:pathLst>
              <a:path w="5523662" h="8022072">
                <a:moveTo>
                  <a:pt x="5523662" y="8022072"/>
                </a:moveTo>
                <a:lnTo>
                  <a:pt x="0" y="8022072"/>
                </a:lnTo>
                <a:lnTo>
                  <a:pt x="0" y="0"/>
                </a:lnTo>
                <a:lnTo>
                  <a:pt x="5523662" y="0"/>
                </a:lnTo>
                <a:lnTo>
                  <a:pt x="5523662" y="8022072"/>
                </a:lnTo>
                <a:close/>
              </a:path>
            </a:pathLst>
          </a:custGeom>
          <a:blipFill>
            <a:blip r:embed="rId3"/>
            <a:stretch>
              <a:fillRect l="-18089" r="-99616"/>
            </a:stretch>
          </a:blipFill>
        </p:spPr>
      </p:sp>
      <p:sp>
        <p:nvSpPr>
          <p:cNvPr id="4" name="Freeform 4"/>
          <p:cNvSpPr/>
          <p:nvPr/>
        </p:nvSpPr>
        <p:spPr>
          <a:xfrm rot="5400000" flipH="1" flipV="1">
            <a:off x="11188871" y="1385298"/>
            <a:ext cx="5511838" cy="7469702"/>
          </a:xfrm>
          <a:custGeom>
            <a:avLst/>
            <a:gdLst/>
            <a:ahLst/>
            <a:cxnLst/>
            <a:rect l="l" t="t" r="r" b="b"/>
            <a:pathLst>
              <a:path w="5511838" h="7469702">
                <a:moveTo>
                  <a:pt x="5511838" y="7469702"/>
                </a:moveTo>
                <a:lnTo>
                  <a:pt x="0" y="7469702"/>
                </a:lnTo>
                <a:lnTo>
                  <a:pt x="0" y="0"/>
                </a:lnTo>
                <a:lnTo>
                  <a:pt x="5511838" y="0"/>
                </a:lnTo>
                <a:lnTo>
                  <a:pt x="5511838" y="7469702"/>
                </a:lnTo>
                <a:close/>
              </a:path>
            </a:pathLst>
          </a:custGeom>
          <a:blipFill>
            <a:blip r:embed="rId3"/>
            <a:stretch>
              <a:fillRect l="-101093" t="-12049" r="-26534"/>
            </a:stretch>
          </a:blipFill>
        </p:spPr>
      </p:sp>
      <p:sp>
        <p:nvSpPr>
          <p:cNvPr id="5" name="Freeform 5"/>
          <p:cNvSpPr/>
          <p:nvPr/>
        </p:nvSpPr>
        <p:spPr>
          <a:xfrm rot="199622">
            <a:off x="4715752" y="2207869"/>
            <a:ext cx="447385" cy="455933"/>
          </a:xfrm>
          <a:custGeom>
            <a:avLst/>
            <a:gdLst/>
            <a:ahLst/>
            <a:cxnLst/>
            <a:rect l="l" t="t" r="r" b="b"/>
            <a:pathLst>
              <a:path w="447385" h="455933">
                <a:moveTo>
                  <a:pt x="0" y="0"/>
                </a:moveTo>
                <a:lnTo>
                  <a:pt x="447385" y="0"/>
                </a:lnTo>
                <a:lnTo>
                  <a:pt x="447385" y="455934"/>
                </a:lnTo>
                <a:lnTo>
                  <a:pt x="0" y="455934"/>
                </a:lnTo>
                <a:lnTo>
                  <a:pt x="0" y="0"/>
                </a:lnTo>
                <a:close/>
              </a:path>
            </a:pathLst>
          </a:custGeom>
          <a:blipFill>
            <a:blip r:embed="rId4"/>
            <a:stretch>
              <a:fillRect/>
            </a:stretch>
          </a:blipFill>
        </p:spPr>
      </p:sp>
      <p:sp>
        <p:nvSpPr>
          <p:cNvPr id="6" name="TextBox 6"/>
          <p:cNvSpPr txBox="1"/>
          <p:nvPr/>
        </p:nvSpPr>
        <p:spPr>
          <a:xfrm>
            <a:off x="776398" y="494962"/>
            <a:ext cx="9184768" cy="1572261"/>
          </a:xfrm>
          <a:prstGeom prst="rect">
            <a:avLst/>
          </a:prstGeom>
        </p:spPr>
        <p:txBody>
          <a:bodyPr lIns="0" tIns="0" rIns="0" bIns="0" rtlCol="0" anchor="t">
            <a:spAutoFit/>
          </a:bodyPr>
          <a:lstStyle/>
          <a:p>
            <a:pPr algn="l">
              <a:lnSpc>
                <a:spcPts val="6264"/>
              </a:lnSpc>
            </a:pPr>
            <a:r>
              <a:rPr lang="en-US" sz="4474">
                <a:solidFill>
                  <a:srgbClr val="402B2B"/>
                </a:solidFill>
                <a:latin typeface="Arimo Bold"/>
              </a:rPr>
              <a:t>1.3. Tính chất của cuộc chiến tranh thế giới II</a:t>
            </a:r>
          </a:p>
        </p:txBody>
      </p:sp>
      <p:sp>
        <p:nvSpPr>
          <p:cNvPr id="7" name="Freeform 7"/>
          <p:cNvSpPr/>
          <p:nvPr/>
        </p:nvSpPr>
        <p:spPr>
          <a:xfrm rot="199622">
            <a:off x="13720417" y="1967305"/>
            <a:ext cx="447385" cy="455933"/>
          </a:xfrm>
          <a:custGeom>
            <a:avLst/>
            <a:gdLst/>
            <a:ahLst/>
            <a:cxnLst/>
            <a:rect l="l" t="t" r="r" b="b"/>
            <a:pathLst>
              <a:path w="447385" h="455933">
                <a:moveTo>
                  <a:pt x="0" y="0"/>
                </a:moveTo>
                <a:lnTo>
                  <a:pt x="447384" y="0"/>
                </a:lnTo>
                <a:lnTo>
                  <a:pt x="447384" y="455933"/>
                </a:lnTo>
                <a:lnTo>
                  <a:pt x="0" y="455933"/>
                </a:lnTo>
                <a:lnTo>
                  <a:pt x="0" y="0"/>
                </a:lnTo>
                <a:close/>
              </a:path>
            </a:pathLst>
          </a:custGeom>
          <a:blipFill>
            <a:blip r:embed="rId4"/>
            <a:stretch>
              <a:fillRect/>
            </a:stretch>
          </a:blipFill>
        </p:spPr>
      </p:sp>
      <p:sp>
        <p:nvSpPr>
          <p:cNvPr id="8" name="TextBox 8"/>
          <p:cNvSpPr txBox="1"/>
          <p:nvPr/>
        </p:nvSpPr>
        <p:spPr>
          <a:xfrm>
            <a:off x="1904809" y="2600201"/>
            <a:ext cx="7469702" cy="646430"/>
          </a:xfrm>
          <a:prstGeom prst="rect">
            <a:avLst/>
          </a:prstGeom>
        </p:spPr>
        <p:txBody>
          <a:bodyPr lIns="0" tIns="0" rIns="0" bIns="0" rtlCol="0" anchor="t">
            <a:spAutoFit/>
          </a:bodyPr>
          <a:lstStyle/>
          <a:p>
            <a:pPr algn="just">
              <a:lnSpc>
                <a:spcPts val="5319"/>
              </a:lnSpc>
            </a:pPr>
            <a:r>
              <a:rPr lang="en-US" sz="3799">
                <a:solidFill>
                  <a:srgbClr val="000000"/>
                </a:solidFill>
                <a:latin typeface="Canva Sans Bold"/>
              </a:rPr>
              <a:t>Giai đoạn từ 1939 – 1941</a:t>
            </a:r>
          </a:p>
        </p:txBody>
      </p:sp>
      <p:sp>
        <p:nvSpPr>
          <p:cNvPr id="9" name="TextBox 9"/>
          <p:cNvSpPr txBox="1"/>
          <p:nvPr/>
        </p:nvSpPr>
        <p:spPr>
          <a:xfrm>
            <a:off x="1904809" y="3590166"/>
            <a:ext cx="5973719" cy="3265805"/>
          </a:xfrm>
          <a:prstGeom prst="rect">
            <a:avLst/>
          </a:prstGeom>
        </p:spPr>
        <p:txBody>
          <a:bodyPr lIns="0" tIns="0" rIns="0" bIns="0" rtlCol="0" anchor="t">
            <a:spAutoFit/>
          </a:bodyPr>
          <a:lstStyle/>
          <a:p>
            <a:pPr algn="just">
              <a:lnSpc>
                <a:spcPts val="4346"/>
              </a:lnSpc>
            </a:pPr>
            <a:r>
              <a:rPr lang="en-US" sz="3104">
                <a:solidFill>
                  <a:srgbClr val="000000"/>
                </a:solidFill>
                <a:latin typeface="Canva Sans"/>
              </a:rPr>
              <a:t> - Cuộc chiến tranh đế quốc xâm lược phi nghĩa. Sự bành trướng của phát xít Đức ở Châu Âu đã chà đạp nghiêm trọng lên quyền độc lập, tự chủ của các dân tộc</a:t>
            </a:r>
          </a:p>
        </p:txBody>
      </p:sp>
      <p:sp>
        <p:nvSpPr>
          <p:cNvPr id="10" name="TextBox 10"/>
          <p:cNvSpPr txBox="1"/>
          <p:nvPr/>
        </p:nvSpPr>
        <p:spPr>
          <a:xfrm>
            <a:off x="10672928" y="2828801"/>
            <a:ext cx="6542363" cy="646430"/>
          </a:xfrm>
          <a:prstGeom prst="rect">
            <a:avLst/>
          </a:prstGeom>
        </p:spPr>
        <p:txBody>
          <a:bodyPr lIns="0" tIns="0" rIns="0" bIns="0" rtlCol="0" anchor="t">
            <a:spAutoFit/>
          </a:bodyPr>
          <a:lstStyle/>
          <a:p>
            <a:pPr algn="just">
              <a:lnSpc>
                <a:spcPts val="5319"/>
              </a:lnSpc>
            </a:pPr>
            <a:r>
              <a:rPr lang="en-US" sz="3799">
                <a:solidFill>
                  <a:srgbClr val="000000"/>
                </a:solidFill>
                <a:latin typeface="Canva Sans Bold"/>
              </a:rPr>
              <a:t>Giai đoạn từ 1941 – 1945</a:t>
            </a:r>
          </a:p>
        </p:txBody>
      </p:sp>
      <p:sp>
        <p:nvSpPr>
          <p:cNvPr id="11" name="TextBox 11"/>
          <p:cNvSpPr txBox="1"/>
          <p:nvPr/>
        </p:nvSpPr>
        <p:spPr>
          <a:xfrm>
            <a:off x="10672928" y="3884806"/>
            <a:ext cx="6007183" cy="2807972"/>
          </a:xfrm>
          <a:prstGeom prst="rect">
            <a:avLst/>
          </a:prstGeom>
        </p:spPr>
        <p:txBody>
          <a:bodyPr lIns="0" tIns="0" rIns="0" bIns="0" rtlCol="0" anchor="t">
            <a:spAutoFit/>
          </a:bodyPr>
          <a:lstStyle/>
          <a:p>
            <a:pPr algn="just">
              <a:lnSpc>
                <a:spcPts val="4493"/>
              </a:lnSpc>
            </a:pPr>
            <a:r>
              <a:rPr lang="en-US" sz="3209">
                <a:solidFill>
                  <a:srgbClr val="000000"/>
                </a:solidFill>
                <a:latin typeface="Canva Sans"/>
              </a:rPr>
              <a:t>- Là cuộc chiến tranh chống chủ nghĩa phát xít do các cường quốc Liên Xô, Mỹ, Anh đi đầu.</a:t>
            </a:r>
          </a:p>
          <a:p>
            <a:pPr algn="just">
              <a:lnSpc>
                <a:spcPts val="4493"/>
              </a:lnSpc>
            </a:pPr>
            <a:endParaRPr lang="en-US" sz="3209">
              <a:solidFill>
                <a:srgbClr val="000000"/>
              </a:solidFill>
              <a:latin typeface="Canva Sans"/>
            </a:endParaRPr>
          </a:p>
        </p:txBody>
      </p:sp>
      <p:sp>
        <p:nvSpPr>
          <p:cNvPr id="12" name="TextBox 12"/>
          <p:cNvSpPr txBox="1"/>
          <p:nvPr/>
        </p:nvSpPr>
        <p:spPr>
          <a:xfrm>
            <a:off x="1441139" y="8332345"/>
            <a:ext cx="15774832" cy="1180465"/>
          </a:xfrm>
          <a:prstGeom prst="rect">
            <a:avLst/>
          </a:prstGeom>
        </p:spPr>
        <p:txBody>
          <a:bodyPr lIns="0" tIns="0" rIns="0" bIns="0" rtlCol="0" anchor="t">
            <a:spAutoFit/>
          </a:bodyPr>
          <a:lstStyle/>
          <a:p>
            <a:pPr algn="just">
              <a:lnSpc>
                <a:spcPts val="4759"/>
              </a:lnSpc>
            </a:pPr>
            <a:r>
              <a:rPr lang="en-US" sz="3399">
                <a:solidFill>
                  <a:srgbClr val="000000"/>
                </a:solidFill>
                <a:latin typeface="Canva Sans"/>
              </a:rPr>
              <a:t>=&gt; Dù là giai đoạn nào thì đây cũng chỉ là cuộc chiến tranh nhằm tranh giành thị trường, thuộc địa và phục vụ cho lợi ích của giai cấp cầm quyền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287677">
            <a:off x="15496393" y="-4956871"/>
            <a:ext cx="12724547" cy="8812927"/>
            <a:chOff x="0" y="0"/>
            <a:chExt cx="3429000" cy="2374900"/>
          </a:xfrm>
        </p:grpSpPr>
        <p:sp>
          <p:nvSpPr>
            <p:cNvPr id="3" name="Freeform 3"/>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2"/>
              <a:stretch>
                <a:fillRect t="-60874" b="-60874"/>
              </a:stretch>
            </a:blipFill>
          </p:spPr>
        </p:sp>
        <p:sp>
          <p:nvSpPr>
            <p:cNvPr id="4"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
        <p:nvSpPr>
          <p:cNvPr id="8" name="Freeform 8"/>
          <p:cNvSpPr/>
          <p:nvPr/>
        </p:nvSpPr>
        <p:spPr>
          <a:xfrm rot="-10800000" flipV="1">
            <a:off x="3036455" y="1397057"/>
            <a:ext cx="11784232" cy="7861243"/>
          </a:xfrm>
          <a:custGeom>
            <a:avLst/>
            <a:gdLst/>
            <a:ahLst/>
            <a:cxnLst/>
            <a:rect l="l" t="t" r="r" b="b"/>
            <a:pathLst>
              <a:path w="11784232" h="7861243">
                <a:moveTo>
                  <a:pt x="0" y="7861243"/>
                </a:moveTo>
                <a:lnTo>
                  <a:pt x="11784232" y="7861243"/>
                </a:lnTo>
                <a:lnTo>
                  <a:pt x="11784232" y="0"/>
                </a:lnTo>
                <a:lnTo>
                  <a:pt x="0" y="0"/>
                </a:lnTo>
                <a:lnTo>
                  <a:pt x="0" y="7861243"/>
                </a:lnTo>
                <a:close/>
              </a:path>
            </a:pathLst>
          </a:custGeom>
          <a:blipFill>
            <a:blip r:embed="rId4"/>
            <a:stretch>
              <a:fillRect/>
            </a:stretch>
          </a:blipFill>
        </p:spPr>
        <p:txBody>
          <a:bodyPr/>
          <a:lstStyle/>
          <a:p>
            <a:endParaRPr lang="en-US"/>
          </a:p>
        </p:txBody>
      </p:sp>
      <p:sp>
        <p:nvSpPr>
          <p:cNvPr id="9" name="Freeform 9"/>
          <p:cNvSpPr/>
          <p:nvPr/>
        </p:nvSpPr>
        <p:spPr>
          <a:xfrm>
            <a:off x="3806109" y="646023"/>
            <a:ext cx="1460924" cy="2058208"/>
          </a:xfrm>
          <a:custGeom>
            <a:avLst/>
            <a:gdLst/>
            <a:ahLst/>
            <a:cxnLst/>
            <a:rect l="l" t="t" r="r" b="b"/>
            <a:pathLst>
              <a:path w="1460924" h="2058208">
                <a:moveTo>
                  <a:pt x="0" y="0"/>
                </a:moveTo>
                <a:lnTo>
                  <a:pt x="1460924" y="0"/>
                </a:lnTo>
                <a:lnTo>
                  <a:pt x="1460924" y="2058208"/>
                </a:lnTo>
                <a:lnTo>
                  <a:pt x="0" y="2058208"/>
                </a:lnTo>
                <a:lnTo>
                  <a:pt x="0" y="0"/>
                </a:lnTo>
                <a:close/>
              </a:path>
            </a:pathLst>
          </a:custGeom>
          <a:blipFill>
            <a:blip r:embed="rId5"/>
            <a:stretch>
              <a:fillRect/>
            </a:stretch>
          </a:blipFill>
        </p:spPr>
      </p:sp>
      <p:grpSp>
        <p:nvGrpSpPr>
          <p:cNvPr id="10" name="Group 10"/>
          <p:cNvGrpSpPr/>
          <p:nvPr/>
        </p:nvGrpSpPr>
        <p:grpSpPr>
          <a:xfrm>
            <a:off x="5800975" y="3418917"/>
            <a:ext cx="6255191" cy="170665"/>
            <a:chOff x="0" y="0"/>
            <a:chExt cx="8340255" cy="227553"/>
          </a:xfrm>
        </p:grpSpPr>
        <p:sp>
          <p:nvSpPr>
            <p:cNvPr id="11" name="Freeform 11"/>
            <p:cNvSpPr/>
            <p:nvPr/>
          </p:nvSpPr>
          <p:spPr>
            <a:xfrm>
              <a:off x="0" y="0"/>
              <a:ext cx="6395056" cy="197665"/>
            </a:xfrm>
            <a:custGeom>
              <a:avLst/>
              <a:gdLst/>
              <a:ahLst/>
              <a:cxnLst/>
              <a:rect l="l" t="t" r="r" b="b"/>
              <a:pathLst>
                <a:path w="6395056" h="197665">
                  <a:moveTo>
                    <a:pt x="0" y="0"/>
                  </a:moveTo>
                  <a:lnTo>
                    <a:pt x="6395056" y="0"/>
                  </a:lnTo>
                  <a:lnTo>
                    <a:pt x="6395056" y="197665"/>
                  </a:lnTo>
                  <a:lnTo>
                    <a:pt x="0" y="1976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6166456" y="29888"/>
              <a:ext cx="2173799" cy="197665"/>
            </a:xfrm>
            <a:custGeom>
              <a:avLst/>
              <a:gdLst/>
              <a:ahLst/>
              <a:cxnLst/>
              <a:rect l="l" t="t" r="r" b="b"/>
              <a:pathLst>
                <a:path w="2173799" h="197665">
                  <a:moveTo>
                    <a:pt x="0" y="0"/>
                  </a:moveTo>
                  <a:lnTo>
                    <a:pt x="2173799" y="0"/>
                  </a:lnTo>
                  <a:lnTo>
                    <a:pt x="2173799" y="197665"/>
                  </a:lnTo>
                  <a:lnTo>
                    <a:pt x="0" y="197665"/>
                  </a:lnTo>
                  <a:lnTo>
                    <a:pt x="0" y="0"/>
                  </a:lnTo>
                  <a:close/>
                </a:path>
              </a:pathLst>
            </a:custGeom>
            <a:blipFill>
              <a:blip r:embed="rId6">
                <a:extLst>
                  <a:ext uri="{96DAC541-7B7A-43D3-8B79-37D633B846F1}">
                    <asvg:svgBlip xmlns:asvg="http://schemas.microsoft.com/office/drawing/2016/SVG/main" r:embed="rId7"/>
                  </a:ext>
                </a:extLst>
              </a:blip>
              <a:stretch>
                <a:fillRect r="-194188"/>
              </a:stretch>
            </a:blipFill>
          </p:spPr>
        </p:sp>
      </p:grpSp>
      <p:sp>
        <p:nvSpPr>
          <p:cNvPr id="13" name="TextBox 13"/>
          <p:cNvSpPr txBox="1"/>
          <p:nvPr/>
        </p:nvSpPr>
        <p:spPr>
          <a:xfrm>
            <a:off x="4919819" y="2124794"/>
            <a:ext cx="8017504" cy="958850"/>
          </a:xfrm>
          <a:prstGeom prst="rect">
            <a:avLst/>
          </a:prstGeom>
        </p:spPr>
        <p:txBody>
          <a:bodyPr lIns="0" tIns="0" rIns="0" bIns="0" rtlCol="0" anchor="t">
            <a:spAutoFit/>
          </a:bodyPr>
          <a:lstStyle/>
          <a:p>
            <a:pPr algn="ctr">
              <a:lnSpc>
                <a:spcPts val="7000"/>
              </a:lnSpc>
              <a:spcBef>
                <a:spcPct val="0"/>
              </a:spcBef>
            </a:pPr>
            <a:r>
              <a:rPr lang="en-US" sz="5000">
                <a:solidFill>
                  <a:srgbClr val="402B2B"/>
                </a:solidFill>
                <a:latin typeface="Times New Roman Bold"/>
              </a:rPr>
              <a:t>Kết cục CTTG II</a:t>
            </a:r>
          </a:p>
        </p:txBody>
      </p:sp>
      <p:sp>
        <p:nvSpPr>
          <p:cNvPr id="14" name="TextBox 14"/>
          <p:cNvSpPr txBox="1"/>
          <p:nvPr/>
        </p:nvSpPr>
        <p:spPr>
          <a:xfrm>
            <a:off x="4233335" y="3848656"/>
            <a:ext cx="9390472" cy="4815840"/>
          </a:xfrm>
          <a:prstGeom prst="rect">
            <a:avLst/>
          </a:prstGeom>
        </p:spPr>
        <p:txBody>
          <a:bodyPr lIns="0" tIns="0" rIns="0" bIns="0" rtlCol="0" anchor="t">
            <a:spAutoFit/>
          </a:bodyPr>
          <a:lstStyle/>
          <a:p>
            <a:pPr algn="l">
              <a:lnSpc>
                <a:spcPts val="3779"/>
              </a:lnSpc>
            </a:pPr>
            <a:r>
              <a:rPr lang="en-US" sz="3000" spc="-65">
                <a:solidFill>
                  <a:srgbClr val="000000"/>
                </a:solidFill>
                <a:latin typeface="Times New Roman"/>
              </a:rPr>
              <a:t>Phát xít Đức, Ý, Nhật thất bại hoàn toàn.</a:t>
            </a:r>
          </a:p>
          <a:p>
            <a:pPr algn="l">
              <a:lnSpc>
                <a:spcPts val="3779"/>
              </a:lnSpc>
            </a:pPr>
            <a:endParaRPr lang="en-US" sz="3000" spc="-65">
              <a:solidFill>
                <a:srgbClr val="000000"/>
              </a:solidFill>
              <a:latin typeface="Times New Roman"/>
            </a:endParaRPr>
          </a:p>
          <a:p>
            <a:pPr algn="l">
              <a:lnSpc>
                <a:spcPts val="3779"/>
              </a:lnSpc>
            </a:pPr>
            <a:r>
              <a:rPr lang="en-US" sz="3000" spc="-65">
                <a:solidFill>
                  <a:srgbClr val="000000"/>
                </a:solidFill>
                <a:latin typeface="Times New Roman"/>
              </a:rPr>
              <a:t>Thắng lợi thuộc về các nước Đồng Minh và nhân dân trên thế giới đã đấu tranh chống Phát xít.</a:t>
            </a:r>
          </a:p>
          <a:p>
            <a:pPr algn="l">
              <a:lnSpc>
                <a:spcPts val="3779"/>
              </a:lnSpc>
            </a:pPr>
            <a:endParaRPr lang="en-US" sz="3000" spc="-65">
              <a:solidFill>
                <a:srgbClr val="000000"/>
              </a:solidFill>
              <a:latin typeface="Times New Roman"/>
            </a:endParaRPr>
          </a:p>
          <a:p>
            <a:pPr algn="l">
              <a:lnSpc>
                <a:spcPts val="3779"/>
              </a:lnSpc>
            </a:pPr>
            <a:r>
              <a:rPr lang="en-US" sz="3000" spc="-65">
                <a:solidFill>
                  <a:srgbClr val="000000"/>
                </a:solidFill>
                <a:latin typeface="Times New Roman"/>
              </a:rPr>
              <a:t>CTTG II đã khiến: 76 nước bị lôi cuốn vào vòng chiến. 60 triệu người chết, khoảng 90 triệu người bị thương, thiệt hại khoảng 4 000 tỉ USD.</a:t>
            </a:r>
          </a:p>
          <a:p>
            <a:pPr algn="l">
              <a:lnSpc>
                <a:spcPts val="3779"/>
              </a:lnSpc>
            </a:pPr>
            <a:endParaRPr lang="en-US" sz="3000" spc="-65">
              <a:solidFill>
                <a:srgbClr val="000000"/>
              </a:solidFill>
              <a:latin typeface="Times New Roman"/>
            </a:endParaRPr>
          </a:p>
          <a:p>
            <a:pPr algn="l">
              <a:lnSpc>
                <a:spcPts val="3779"/>
              </a:lnSpc>
            </a:pPr>
            <a:endParaRPr lang="en-US" sz="3000" spc="-65">
              <a:solidFill>
                <a:srgbClr val="000000"/>
              </a:solidFill>
              <a:latin typeface="Times New Roman"/>
            </a:endParaRPr>
          </a:p>
        </p:txBody>
      </p:sp>
      <p:sp>
        <p:nvSpPr>
          <p:cNvPr id="21" name="Freeform 21"/>
          <p:cNvSpPr/>
          <p:nvPr/>
        </p:nvSpPr>
        <p:spPr>
          <a:xfrm rot="-7464855">
            <a:off x="15848670" y="2239356"/>
            <a:ext cx="4501837" cy="1212497"/>
          </a:xfrm>
          <a:custGeom>
            <a:avLst/>
            <a:gdLst/>
            <a:ahLst/>
            <a:cxnLst/>
            <a:rect l="l" t="t" r="r" b="b"/>
            <a:pathLst>
              <a:path w="4501837" h="1212497">
                <a:moveTo>
                  <a:pt x="0" y="0"/>
                </a:moveTo>
                <a:lnTo>
                  <a:pt x="4501837" y="0"/>
                </a:lnTo>
                <a:lnTo>
                  <a:pt x="4501837" y="1212497"/>
                </a:lnTo>
                <a:lnTo>
                  <a:pt x="0" y="1212497"/>
                </a:lnTo>
                <a:lnTo>
                  <a:pt x="0" y="0"/>
                </a:lnTo>
                <a:close/>
              </a:path>
            </a:pathLst>
          </a:custGeom>
          <a:blipFill>
            <a:blip r:embed="rId8">
              <a:alphaModFix amt="70000"/>
            </a:blip>
            <a:stretch>
              <a:fillRect l="-38119"/>
            </a:stretch>
          </a:blipFill>
        </p:spPr>
      </p:sp>
      <p:sp>
        <p:nvSpPr>
          <p:cNvPr id="22" name="Freeform 22"/>
          <p:cNvSpPr/>
          <p:nvPr/>
        </p:nvSpPr>
        <p:spPr>
          <a:xfrm rot="-4376618">
            <a:off x="-804131" y="-877951"/>
            <a:ext cx="1472888" cy="3813303"/>
          </a:xfrm>
          <a:custGeom>
            <a:avLst/>
            <a:gdLst/>
            <a:ahLst/>
            <a:cxnLst/>
            <a:rect l="l" t="t" r="r" b="b"/>
            <a:pathLst>
              <a:path w="1472888" h="3813303">
                <a:moveTo>
                  <a:pt x="0" y="0"/>
                </a:moveTo>
                <a:lnTo>
                  <a:pt x="1472888" y="0"/>
                </a:lnTo>
                <a:lnTo>
                  <a:pt x="1472888" y="3813302"/>
                </a:lnTo>
                <a:lnTo>
                  <a:pt x="0" y="3813302"/>
                </a:lnTo>
                <a:lnTo>
                  <a:pt x="0" y="0"/>
                </a:lnTo>
                <a:close/>
              </a:path>
            </a:pathLst>
          </a:custGeom>
          <a:blipFill>
            <a:blip r:embed="rId9">
              <a:alphaModFix amt="88000"/>
            </a:blip>
            <a:stretch>
              <a:fillRect/>
            </a:stretch>
          </a:blipFill>
        </p:spPr>
      </p:sp>
      <p:sp>
        <p:nvSpPr>
          <p:cNvPr id="24" name="Freeform 6">
            <a:extLst>
              <a:ext uri="{FF2B5EF4-FFF2-40B4-BE49-F238E27FC236}">
                <a16:creationId xmlns:a16="http://schemas.microsoft.com/office/drawing/2014/main" id="{D6E15A88-3922-4AA7-BFCF-BA5ED403631B}"/>
              </a:ext>
            </a:extLst>
          </p:cNvPr>
          <p:cNvSpPr/>
          <p:nvPr/>
        </p:nvSpPr>
        <p:spPr>
          <a:xfrm>
            <a:off x="411346" y="181063"/>
            <a:ext cx="4539419" cy="3334394"/>
          </a:xfrm>
          <a:custGeom>
            <a:avLst/>
            <a:gdLst/>
            <a:ahLst/>
            <a:cxnLst/>
            <a:rect l="l" t="t" r="r" b="b"/>
            <a:pathLst>
              <a:path w="6714479" h="3928198">
                <a:moveTo>
                  <a:pt x="0" y="0"/>
                </a:moveTo>
                <a:lnTo>
                  <a:pt x="6714479" y="0"/>
                </a:lnTo>
                <a:lnTo>
                  <a:pt x="6714479" y="3928198"/>
                </a:lnTo>
                <a:lnTo>
                  <a:pt x="0" y="3928198"/>
                </a:lnTo>
                <a:lnTo>
                  <a:pt x="0" y="0"/>
                </a:lnTo>
                <a:close/>
              </a:path>
            </a:pathLst>
          </a:custGeom>
          <a:blipFill>
            <a:blip r:embed="rId10"/>
            <a:stretch>
              <a:fillRect/>
            </a:stretch>
          </a:blipFill>
        </p:spPr>
      </p:sp>
      <p:sp>
        <p:nvSpPr>
          <p:cNvPr id="25" name="Freeform 7">
            <a:extLst>
              <a:ext uri="{FF2B5EF4-FFF2-40B4-BE49-F238E27FC236}">
                <a16:creationId xmlns:a16="http://schemas.microsoft.com/office/drawing/2014/main" id="{E6BE52EE-FCB4-49FC-BF82-3E40AF352D7E}"/>
              </a:ext>
            </a:extLst>
          </p:cNvPr>
          <p:cNvSpPr/>
          <p:nvPr/>
        </p:nvSpPr>
        <p:spPr>
          <a:xfrm>
            <a:off x="-42553" y="3567166"/>
            <a:ext cx="4077598" cy="2200285"/>
          </a:xfrm>
          <a:custGeom>
            <a:avLst/>
            <a:gdLst/>
            <a:ahLst/>
            <a:cxnLst/>
            <a:rect l="l" t="t" r="r" b="b"/>
            <a:pathLst>
              <a:path w="6606481" h="4131351">
                <a:moveTo>
                  <a:pt x="0" y="0"/>
                </a:moveTo>
                <a:lnTo>
                  <a:pt x="6606481" y="0"/>
                </a:lnTo>
                <a:lnTo>
                  <a:pt x="6606481" y="4131351"/>
                </a:lnTo>
                <a:lnTo>
                  <a:pt x="0" y="4131351"/>
                </a:lnTo>
                <a:lnTo>
                  <a:pt x="0" y="0"/>
                </a:lnTo>
                <a:close/>
              </a:path>
            </a:pathLst>
          </a:custGeom>
          <a:blipFill>
            <a:blip r:embed="rId11"/>
            <a:stretch>
              <a:fillRect/>
            </a:stretch>
          </a:blipFill>
        </p:spPr>
      </p:sp>
      <p:sp>
        <p:nvSpPr>
          <p:cNvPr id="26" name="Freeform 5">
            <a:extLst>
              <a:ext uri="{FF2B5EF4-FFF2-40B4-BE49-F238E27FC236}">
                <a16:creationId xmlns:a16="http://schemas.microsoft.com/office/drawing/2014/main" id="{048BBC5C-3AB6-4989-954B-0B8E59C0F9DF}"/>
              </a:ext>
            </a:extLst>
          </p:cNvPr>
          <p:cNvSpPr/>
          <p:nvPr/>
        </p:nvSpPr>
        <p:spPr>
          <a:xfrm>
            <a:off x="12866418" y="1274487"/>
            <a:ext cx="5119910" cy="3593093"/>
          </a:xfrm>
          <a:custGeom>
            <a:avLst/>
            <a:gdLst/>
            <a:ahLst/>
            <a:cxnLst/>
            <a:rect l="l" t="t" r="r" b="b"/>
            <a:pathLst>
              <a:path w="5782918" h="3765347">
                <a:moveTo>
                  <a:pt x="0" y="0"/>
                </a:moveTo>
                <a:lnTo>
                  <a:pt x="5782918" y="0"/>
                </a:lnTo>
                <a:lnTo>
                  <a:pt x="5782918" y="3765347"/>
                </a:lnTo>
                <a:lnTo>
                  <a:pt x="0" y="3765347"/>
                </a:lnTo>
                <a:lnTo>
                  <a:pt x="0" y="0"/>
                </a:lnTo>
                <a:close/>
              </a:path>
            </a:pathLst>
          </a:custGeom>
          <a:blipFill>
            <a:blip r:embed="rId12"/>
            <a:stretch>
              <a:fillRect r="-4322"/>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sp>
      <p:grpSp>
        <p:nvGrpSpPr>
          <p:cNvPr id="3" name="Group 3"/>
          <p:cNvGrpSpPr>
            <a:grpSpLocks noChangeAspect="1"/>
          </p:cNvGrpSpPr>
          <p:nvPr/>
        </p:nvGrpSpPr>
        <p:grpSpPr>
          <a:xfrm rot="1015533">
            <a:off x="11860654" y="-5150158"/>
            <a:ext cx="10325542" cy="715139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7713192">
            <a:off x="-927703" y="7681559"/>
            <a:ext cx="9304676" cy="6444350"/>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p:nvPr/>
        </p:nvGrpSpPr>
        <p:grpSpPr>
          <a:xfrm>
            <a:off x="8092176" y="6552844"/>
            <a:ext cx="8280496" cy="182207"/>
            <a:chOff x="0" y="0"/>
            <a:chExt cx="11040661" cy="242943"/>
          </a:xfrm>
        </p:grpSpPr>
        <p:sp>
          <p:nvSpPr>
            <p:cNvPr id="10" name="Freeform 10"/>
            <p:cNvSpPr/>
            <p:nvPr/>
          </p:nvSpPr>
          <p:spPr>
            <a:xfrm>
              <a:off x="0" y="0"/>
              <a:ext cx="4457166" cy="211034"/>
            </a:xfrm>
            <a:custGeom>
              <a:avLst/>
              <a:gdLst/>
              <a:ahLst/>
              <a:cxnLst/>
              <a:rect l="l" t="t" r="r" b="b"/>
              <a:pathLst>
                <a:path w="4457166" h="211034">
                  <a:moveTo>
                    <a:pt x="0" y="0"/>
                  </a:moveTo>
                  <a:lnTo>
                    <a:pt x="4457166" y="0"/>
                  </a:lnTo>
                  <a:lnTo>
                    <a:pt x="4457166" y="211034"/>
                  </a:lnTo>
                  <a:lnTo>
                    <a:pt x="0" y="211034"/>
                  </a:lnTo>
                  <a:lnTo>
                    <a:pt x="0" y="0"/>
                  </a:lnTo>
                  <a:close/>
                </a:path>
              </a:pathLst>
            </a:custGeom>
            <a:blipFill>
              <a:blip r:embed="rId6">
                <a:extLst>
                  <a:ext uri="{96DAC541-7B7A-43D3-8B79-37D633B846F1}">
                    <asvg:svgBlip xmlns:asvg="http://schemas.microsoft.com/office/drawing/2016/SVG/main" r:embed="rId7"/>
                  </a:ext>
                </a:extLst>
              </a:blip>
              <a:stretch>
                <a:fillRect l="-53181"/>
              </a:stretch>
            </a:blipFill>
          </p:spPr>
        </p:sp>
        <p:sp>
          <p:nvSpPr>
            <p:cNvPr id="11" name="Freeform 11"/>
            <p:cNvSpPr/>
            <p:nvPr/>
          </p:nvSpPr>
          <p:spPr>
            <a:xfrm>
              <a:off x="4213105" y="31909"/>
              <a:ext cx="6827555" cy="211034"/>
            </a:xfrm>
            <a:custGeom>
              <a:avLst/>
              <a:gdLst/>
              <a:ahLst/>
              <a:cxnLst/>
              <a:rect l="l" t="t" r="r" b="b"/>
              <a:pathLst>
                <a:path w="6827555" h="211034">
                  <a:moveTo>
                    <a:pt x="0" y="0"/>
                  </a:moveTo>
                  <a:lnTo>
                    <a:pt x="6827556" y="0"/>
                  </a:lnTo>
                  <a:lnTo>
                    <a:pt x="6827556" y="211034"/>
                  </a:lnTo>
                  <a:lnTo>
                    <a:pt x="0" y="2110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2" name="TextBox 12"/>
          <p:cNvSpPr txBox="1"/>
          <p:nvPr/>
        </p:nvSpPr>
        <p:spPr>
          <a:xfrm>
            <a:off x="8092176" y="3441344"/>
            <a:ext cx="7913979" cy="2825749"/>
          </a:xfrm>
          <a:prstGeom prst="rect">
            <a:avLst/>
          </a:prstGeom>
        </p:spPr>
        <p:txBody>
          <a:bodyPr lIns="0" tIns="0" rIns="0" bIns="0" rtlCol="0" anchor="t">
            <a:spAutoFit/>
          </a:bodyPr>
          <a:lstStyle/>
          <a:p>
            <a:pPr algn="ctr">
              <a:lnSpc>
                <a:spcPts val="11200"/>
              </a:lnSpc>
              <a:spcBef>
                <a:spcPct val="0"/>
              </a:spcBef>
            </a:pPr>
            <a:r>
              <a:rPr lang="en-US" sz="8000">
                <a:solidFill>
                  <a:srgbClr val="402B2B"/>
                </a:solidFill>
                <a:latin typeface="Arimo Bold"/>
              </a:rPr>
              <a:t>Ưu thế áp đảo của phe phát xít</a:t>
            </a:r>
          </a:p>
        </p:txBody>
      </p:sp>
      <p:sp>
        <p:nvSpPr>
          <p:cNvPr id="13" name="Freeform 13"/>
          <p:cNvSpPr/>
          <p:nvPr/>
        </p:nvSpPr>
        <p:spPr>
          <a:xfrm rot="-6235443">
            <a:off x="14940987" y="1324862"/>
            <a:ext cx="2863369" cy="1881931"/>
          </a:xfrm>
          <a:custGeom>
            <a:avLst/>
            <a:gdLst/>
            <a:ahLst/>
            <a:cxnLst/>
            <a:rect l="l" t="t" r="r" b="b"/>
            <a:pathLst>
              <a:path w="2863369" h="1881931">
                <a:moveTo>
                  <a:pt x="0" y="0"/>
                </a:moveTo>
                <a:lnTo>
                  <a:pt x="2863368" y="0"/>
                </a:lnTo>
                <a:lnTo>
                  <a:pt x="2863368" y="1881932"/>
                </a:lnTo>
                <a:lnTo>
                  <a:pt x="0" y="1881932"/>
                </a:lnTo>
                <a:lnTo>
                  <a:pt x="0" y="0"/>
                </a:lnTo>
                <a:close/>
              </a:path>
            </a:pathLst>
          </a:custGeom>
          <a:blipFill>
            <a:blip r:embed="rId8"/>
            <a:stretch>
              <a:fillRect/>
            </a:stretch>
          </a:blipFill>
        </p:spPr>
      </p:sp>
      <p:grpSp>
        <p:nvGrpSpPr>
          <p:cNvPr id="14" name="Group 14"/>
          <p:cNvGrpSpPr/>
          <p:nvPr/>
        </p:nvGrpSpPr>
        <p:grpSpPr>
          <a:xfrm>
            <a:off x="668131" y="649783"/>
            <a:ext cx="6816073" cy="9859899"/>
            <a:chOff x="0" y="0"/>
            <a:chExt cx="9088097" cy="13146532"/>
          </a:xfrm>
        </p:grpSpPr>
        <p:sp>
          <p:nvSpPr>
            <p:cNvPr id="15" name="Freeform 15"/>
            <p:cNvSpPr/>
            <p:nvPr/>
          </p:nvSpPr>
          <p:spPr>
            <a:xfrm rot="-172039">
              <a:off x="521552" y="10732552"/>
              <a:ext cx="8400911" cy="2205239"/>
            </a:xfrm>
            <a:custGeom>
              <a:avLst/>
              <a:gdLst/>
              <a:ahLst/>
              <a:cxnLst/>
              <a:rect l="l" t="t" r="r" b="b"/>
              <a:pathLst>
                <a:path w="8400911" h="2205239">
                  <a:moveTo>
                    <a:pt x="0" y="0"/>
                  </a:moveTo>
                  <a:lnTo>
                    <a:pt x="8400911" y="0"/>
                  </a:lnTo>
                  <a:lnTo>
                    <a:pt x="8400911" y="2205239"/>
                  </a:lnTo>
                  <a:lnTo>
                    <a:pt x="0" y="2205239"/>
                  </a:lnTo>
                  <a:lnTo>
                    <a:pt x="0" y="0"/>
                  </a:lnTo>
                  <a:close/>
                </a:path>
              </a:pathLst>
            </a:custGeom>
            <a:blipFill>
              <a:blip r:embed="rId9"/>
              <a:stretch>
                <a:fillRect/>
              </a:stretch>
            </a:blipFill>
          </p:spPr>
        </p:sp>
        <p:grpSp>
          <p:nvGrpSpPr>
            <p:cNvPr id="16" name="Group 16"/>
            <p:cNvGrpSpPr>
              <a:grpSpLocks noChangeAspect="1"/>
            </p:cNvGrpSpPr>
            <p:nvPr/>
          </p:nvGrpSpPr>
          <p:grpSpPr>
            <a:xfrm rot="-173233">
              <a:off x="296755" y="206323"/>
              <a:ext cx="8494587" cy="11997020"/>
              <a:chOff x="0" y="0"/>
              <a:chExt cx="3267456" cy="4614672"/>
            </a:xfrm>
          </p:grpSpPr>
          <p:sp>
            <p:nvSpPr>
              <p:cNvPr id="17" name="Freeform 17"/>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10"/>
                <a:stretch>
                  <a:fillRect l="-4" r="-4"/>
                </a:stretch>
              </a:blipFill>
            </p:spPr>
          </p:sp>
          <p:sp>
            <p:nvSpPr>
              <p:cNvPr id="18" name="Freeform 18"/>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11"/>
                <a:stretch>
                  <a:fillRect l="-58724" r="-58724"/>
                </a:stretch>
              </a:blipFill>
            </p:spPr>
          </p:sp>
        </p:grpSp>
      </p:grpSp>
      <p:sp>
        <p:nvSpPr>
          <p:cNvPr id="19" name="Freeform 19"/>
          <p:cNvSpPr/>
          <p:nvPr/>
        </p:nvSpPr>
        <p:spPr>
          <a:xfrm rot="-6687178">
            <a:off x="11079406" y="-1637868"/>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12">
              <a:alphaModFix amt="88000"/>
            </a:blip>
            <a:stretch>
              <a:fillRect/>
            </a:stretch>
          </a:blipFill>
        </p:spPr>
      </p:sp>
      <p:sp>
        <p:nvSpPr>
          <p:cNvPr id="20" name="TextBox 20"/>
          <p:cNvSpPr txBox="1"/>
          <p:nvPr/>
        </p:nvSpPr>
        <p:spPr>
          <a:xfrm>
            <a:off x="8092176" y="6935076"/>
            <a:ext cx="7913979" cy="1393825"/>
          </a:xfrm>
          <a:prstGeom prst="rect">
            <a:avLst/>
          </a:prstGeom>
        </p:spPr>
        <p:txBody>
          <a:bodyPr lIns="0" tIns="0" rIns="0" bIns="0" rtlCol="0" anchor="t">
            <a:spAutoFit/>
          </a:bodyPr>
          <a:lstStyle/>
          <a:p>
            <a:pPr algn="ctr">
              <a:lnSpc>
                <a:spcPts val="5599"/>
              </a:lnSpc>
              <a:spcBef>
                <a:spcPct val="0"/>
              </a:spcBef>
            </a:pPr>
            <a:r>
              <a:rPr lang="en-US" sz="3999">
                <a:solidFill>
                  <a:srgbClr val="402B2B"/>
                </a:solidFill>
                <a:latin typeface="Arimo"/>
              </a:rPr>
              <a:t>Giai đoạn 1 và giai đoạn 2 trong Chiến tranh thế giới thứ hai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5544982" flipH="1" flipV="1">
            <a:off x="-464109" y="2456209"/>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3"/>
            <a:stretch>
              <a:fillRect/>
            </a:stretch>
          </a:blipFill>
        </p:spPr>
      </p:sp>
      <p:sp>
        <p:nvSpPr>
          <p:cNvPr id="4" name="Freeform 4"/>
          <p:cNvSpPr/>
          <p:nvPr/>
        </p:nvSpPr>
        <p:spPr>
          <a:xfrm rot="-213070">
            <a:off x="2730752" y="1192003"/>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sp>
      <p:sp>
        <p:nvSpPr>
          <p:cNvPr id="5" name="Freeform 5"/>
          <p:cNvSpPr/>
          <p:nvPr/>
        </p:nvSpPr>
        <p:spPr>
          <a:xfrm rot="5400000" flipV="1">
            <a:off x="8293861" y="351033"/>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3"/>
            <a:stretch>
              <a:fillRect/>
            </a:stretch>
          </a:blipFill>
        </p:spPr>
      </p:sp>
      <p:sp>
        <p:nvSpPr>
          <p:cNvPr id="6" name="Freeform 6"/>
          <p:cNvSpPr/>
          <p:nvPr/>
        </p:nvSpPr>
        <p:spPr>
          <a:xfrm rot="-181145">
            <a:off x="1404200" y="1890727"/>
            <a:ext cx="3514284" cy="5932762"/>
          </a:xfrm>
          <a:custGeom>
            <a:avLst/>
            <a:gdLst/>
            <a:ahLst/>
            <a:cxnLst/>
            <a:rect l="l" t="t" r="r" b="b"/>
            <a:pathLst>
              <a:path w="3514284" h="5932762">
                <a:moveTo>
                  <a:pt x="0" y="0"/>
                </a:moveTo>
                <a:lnTo>
                  <a:pt x="3514285" y="0"/>
                </a:lnTo>
                <a:lnTo>
                  <a:pt x="3514285" y="5932762"/>
                </a:lnTo>
                <a:lnTo>
                  <a:pt x="0" y="5932762"/>
                </a:lnTo>
                <a:lnTo>
                  <a:pt x="0" y="0"/>
                </a:lnTo>
                <a:close/>
              </a:path>
            </a:pathLst>
          </a:custGeom>
          <a:blipFill>
            <a:blip r:embed="rId5"/>
            <a:stretch>
              <a:fillRect l="-79645" r="-79645"/>
            </a:stretch>
          </a:blipFill>
        </p:spPr>
      </p:sp>
      <p:sp>
        <p:nvSpPr>
          <p:cNvPr id="7" name="Freeform 7"/>
          <p:cNvSpPr/>
          <p:nvPr/>
        </p:nvSpPr>
        <p:spPr>
          <a:xfrm>
            <a:off x="11926170" y="3475957"/>
            <a:ext cx="5851313" cy="180859"/>
          </a:xfrm>
          <a:custGeom>
            <a:avLst/>
            <a:gdLst/>
            <a:ahLst/>
            <a:cxnLst/>
            <a:rect l="l" t="t" r="r" b="b"/>
            <a:pathLst>
              <a:path w="5851313" h="180859">
                <a:moveTo>
                  <a:pt x="0" y="0"/>
                </a:moveTo>
                <a:lnTo>
                  <a:pt x="5851313" y="0"/>
                </a:lnTo>
                <a:lnTo>
                  <a:pt x="5851313" y="180858"/>
                </a:lnTo>
                <a:lnTo>
                  <a:pt x="0" y="1808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rot="-202858">
            <a:off x="488020" y="7153150"/>
            <a:ext cx="1524767" cy="1718794"/>
            <a:chOff x="0" y="0"/>
            <a:chExt cx="2033023" cy="2291725"/>
          </a:xfrm>
        </p:grpSpPr>
        <p:sp>
          <p:nvSpPr>
            <p:cNvPr id="9" name="Freeform 9"/>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8">
                <a:alphaModFix amt="70000"/>
              </a:blip>
              <a:stretch>
                <a:fillRect r="-74807"/>
              </a:stretch>
            </a:blipFill>
          </p:spPr>
        </p:sp>
        <p:sp>
          <p:nvSpPr>
            <p:cNvPr id="10" name="Freeform 10"/>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8">
                <a:alphaModFix amt="70000"/>
              </a:blip>
              <a:stretch>
                <a:fillRect l="-93644"/>
              </a:stretch>
            </a:blipFill>
          </p:spPr>
        </p:sp>
      </p:grpSp>
      <p:sp>
        <p:nvSpPr>
          <p:cNvPr id="11" name="Freeform 11"/>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8">
              <a:alphaModFix amt="70000"/>
            </a:blip>
            <a:stretch>
              <a:fillRect l="-93644"/>
            </a:stretch>
          </a:blipFill>
        </p:spPr>
      </p:sp>
      <p:sp>
        <p:nvSpPr>
          <p:cNvPr id="12" name="Freeform 12"/>
          <p:cNvSpPr/>
          <p:nvPr/>
        </p:nvSpPr>
        <p:spPr>
          <a:xfrm>
            <a:off x="15671452" y="-1914234"/>
            <a:ext cx="4569612" cy="4209589"/>
          </a:xfrm>
          <a:custGeom>
            <a:avLst/>
            <a:gdLst/>
            <a:ahLst/>
            <a:cxnLst/>
            <a:rect l="l" t="t" r="r" b="b"/>
            <a:pathLst>
              <a:path w="4569612" h="4209589">
                <a:moveTo>
                  <a:pt x="0" y="0"/>
                </a:moveTo>
                <a:lnTo>
                  <a:pt x="4569612" y="0"/>
                </a:lnTo>
                <a:lnTo>
                  <a:pt x="4569612" y="4209589"/>
                </a:lnTo>
                <a:lnTo>
                  <a:pt x="0" y="4209589"/>
                </a:lnTo>
                <a:lnTo>
                  <a:pt x="0" y="0"/>
                </a:lnTo>
                <a:close/>
              </a:path>
            </a:pathLst>
          </a:custGeom>
          <a:blipFill>
            <a:blip r:embed="rId9"/>
            <a:stretch>
              <a:fillRect t="-237906"/>
            </a:stretch>
          </a:blipFill>
        </p:spPr>
      </p:sp>
      <p:grpSp>
        <p:nvGrpSpPr>
          <p:cNvPr id="13" name="Group 13"/>
          <p:cNvGrpSpPr>
            <a:grpSpLocks noChangeAspect="1"/>
          </p:cNvGrpSpPr>
          <p:nvPr/>
        </p:nvGrpSpPr>
        <p:grpSpPr>
          <a:xfrm rot="-9182015">
            <a:off x="6496762" y="9130877"/>
            <a:ext cx="8587908" cy="594792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a:stretch>
                <a:fillRect t="-50618" b="-50618"/>
              </a:stretch>
            </a:blipFill>
          </p:spPr>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1"/>
              <a:stretch>
                <a:fillRect l="-2902" t="-10996" r="-2492" b="-11124"/>
              </a:stretch>
            </a:blipFill>
          </p:spPr>
        </p:sp>
      </p:grpSp>
      <p:sp>
        <p:nvSpPr>
          <p:cNvPr id="16" name="Freeform 16"/>
          <p:cNvSpPr/>
          <p:nvPr/>
        </p:nvSpPr>
        <p:spPr>
          <a:xfrm rot="-5270522" flipH="1">
            <a:off x="4653513" y="4012659"/>
            <a:ext cx="6502927"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3"/>
            <a:stretch>
              <a:fillRect/>
            </a:stretch>
          </a:blipFill>
        </p:spPr>
      </p:sp>
      <p:sp>
        <p:nvSpPr>
          <p:cNvPr id="17" name="Freeform 17"/>
          <p:cNvSpPr/>
          <p:nvPr/>
        </p:nvSpPr>
        <p:spPr>
          <a:xfrm rot="61389">
            <a:off x="7790057" y="2868305"/>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sp>
      <p:sp>
        <p:nvSpPr>
          <p:cNvPr id="18" name="Freeform 18"/>
          <p:cNvSpPr/>
          <p:nvPr/>
        </p:nvSpPr>
        <p:spPr>
          <a:xfrm rot="128385">
            <a:off x="6199044" y="3546569"/>
            <a:ext cx="3396840" cy="5173880"/>
          </a:xfrm>
          <a:custGeom>
            <a:avLst/>
            <a:gdLst/>
            <a:ahLst/>
            <a:cxnLst/>
            <a:rect l="l" t="t" r="r" b="b"/>
            <a:pathLst>
              <a:path w="3396840" h="5173880">
                <a:moveTo>
                  <a:pt x="0" y="0"/>
                </a:moveTo>
                <a:lnTo>
                  <a:pt x="3396840" y="0"/>
                </a:lnTo>
                <a:lnTo>
                  <a:pt x="3396840" y="5173880"/>
                </a:lnTo>
                <a:lnTo>
                  <a:pt x="0" y="5173880"/>
                </a:lnTo>
                <a:lnTo>
                  <a:pt x="0" y="0"/>
                </a:lnTo>
                <a:close/>
              </a:path>
            </a:pathLst>
          </a:custGeom>
          <a:blipFill>
            <a:blip r:embed="rId12"/>
            <a:stretch>
              <a:fillRect l="-64443" r="-64443"/>
            </a:stretch>
          </a:blipFill>
        </p:spPr>
      </p:sp>
      <p:sp>
        <p:nvSpPr>
          <p:cNvPr id="19" name="Freeform 19"/>
          <p:cNvSpPr/>
          <p:nvPr/>
        </p:nvSpPr>
        <p:spPr>
          <a:xfrm rot="-6687178">
            <a:off x="-1071836"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13">
              <a:alphaModFix amt="88000"/>
            </a:blip>
            <a:stretch>
              <a:fillRect/>
            </a:stretch>
          </a:blipFill>
        </p:spPr>
      </p:sp>
      <p:sp>
        <p:nvSpPr>
          <p:cNvPr id="20" name="TextBox 20"/>
          <p:cNvSpPr txBox="1"/>
          <p:nvPr/>
        </p:nvSpPr>
        <p:spPr>
          <a:xfrm>
            <a:off x="11926170" y="2417415"/>
            <a:ext cx="5851313" cy="932180"/>
          </a:xfrm>
          <a:prstGeom prst="rect">
            <a:avLst/>
          </a:prstGeom>
        </p:spPr>
        <p:txBody>
          <a:bodyPr lIns="0" tIns="0" rIns="0" bIns="0" rtlCol="0" anchor="t">
            <a:spAutoFit/>
          </a:bodyPr>
          <a:lstStyle/>
          <a:p>
            <a:pPr algn="ctr">
              <a:lnSpc>
                <a:spcPts val="7420"/>
              </a:lnSpc>
              <a:spcBef>
                <a:spcPct val="0"/>
              </a:spcBef>
            </a:pPr>
            <a:r>
              <a:rPr lang="en-US" sz="5300" spc="116">
                <a:solidFill>
                  <a:srgbClr val="3D2007"/>
                </a:solidFill>
                <a:latin typeface="Arimo Bold"/>
              </a:rPr>
              <a:t>Tấn công Ba Lan</a:t>
            </a:r>
          </a:p>
        </p:txBody>
      </p:sp>
      <p:sp>
        <p:nvSpPr>
          <p:cNvPr id="21" name="TextBox 21"/>
          <p:cNvSpPr txBox="1"/>
          <p:nvPr/>
        </p:nvSpPr>
        <p:spPr>
          <a:xfrm>
            <a:off x="11928519" y="3904465"/>
            <a:ext cx="5848964" cy="3493598"/>
          </a:xfrm>
          <a:prstGeom prst="rect">
            <a:avLst/>
          </a:prstGeom>
        </p:spPr>
        <p:txBody>
          <a:bodyPr lIns="0" tIns="0" rIns="0" bIns="0" rtlCol="0" anchor="t">
            <a:spAutoFit/>
          </a:bodyPr>
          <a:lstStyle/>
          <a:p>
            <a:pPr algn="just">
              <a:lnSpc>
                <a:spcPts val="3493"/>
              </a:lnSpc>
            </a:pPr>
            <a:r>
              <a:rPr lang="en-US" sz="2772" spc="-60">
                <a:solidFill>
                  <a:srgbClr val="3D2007"/>
                </a:solidFill>
                <a:latin typeface="Atkinson Hyperlegible"/>
              </a:rPr>
              <a:t>Ngày 01/9/1939, phát xít Đức bất ngờ tấn công Ba Lan với một lực lượng quân sự hùng hậu, được chuẩn bị kĩ càng: 70 sư đoàn gồm khoảng 1,5 triệu quân (trong đó có 7 sư đoàn xe tăng, 6 sư đoàn cơ giới), trên 3.000 máy bay chiến đấu.</a:t>
            </a:r>
          </a:p>
          <a:p>
            <a:pPr algn="just">
              <a:lnSpc>
                <a:spcPts val="3493"/>
              </a:lnSpc>
            </a:pPr>
            <a:endParaRPr lang="en-US" sz="2772" spc="-60">
              <a:solidFill>
                <a:srgbClr val="3D2007"/>
              </a:solidFill>
              <a:latin typeface="Atkinson Hyperlegibl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a:grpSpLocks noChangeAspect="1"/>
          </p:cNvGrpSpPr>
          <p:nvPr/>
        </p:nvGrpSpPr>
        <p:grpSpPr>
          <a:xfrm rot="908934">
            <a:off x="9588462" y="-1422994"/>
            <a:ext cx="10088679" cy="698734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765726">
            <a:off x="11578513" y="-4599166"/>
            <a:ext cx="13281015" cy="9198332"/>
            <a:chOff x="0" y="0"/>
            <a:chExt cx="3429000" cy="2374900"/>
          </a:xfrm>
        </p:grpSpPr>
        <p:sp>
          <p:nvSpPr>
            <p:cNvPr id="7" name="Freeform 7"/>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5"/>
              <a:stretch>
                <a:fillRect t="-60874" b="-6087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Freeform 9"/>
          <p:cNvSpPr/>
          <p:nvPr/>
        </p:nvSpPr>
        <p:spPr>
          <a:xfrm rot="-5385030" flipH="1" flipV="1">
            <a:off x="-1199082" y="6229023"/>
            <a:ext cx="12025319" cy="8022072"/>
          </a:xfrm>
          <a:custGeom>
            <a:avLst/>
            <a:gdLst/>
            <a:ahLst/>
            <a:cxnLst/>
            <a:rect l="l" t="t" r="r" b="b"/>
            <a:pathLst>
              <a:path w="12025319" h="8022072">
                <a:moveTo>
                  <a:pt x="12025319" y="8022072"/>
                </a:moveTo>
                <a:lnTo>
                  <a:pt x="0" y="8022072"/>
                </a:lnTo>
                <a:lnTo>
                  <a:pt x="0" y="0"/>
                </a:lnTo>
                <a:lnTo>
                  <a:pt x="12025319" y="0"/>
                </a:lnTo>
                <a:lnTo>
                  <a:pt x="12025319" y="8022072"/>
                </a:lnTo>
                <a:close/>
              </a:path>
            </a:pathLst>
          </a:custGeom>
          <a:blipFill>
            <a:blip r:embed="rId6"/>
            <a:stretch>
              <a:fillRect/>
            </a:stretch>
          </a:blipFill>
        </p:spPr>
      </p:sp>
      <p:sp>
        <p:nvSpPr>
          <p:cNvPr id="10" name="Freeform 10"/>
          <p:cNvSpPr/>
          <p:nvPr/>
        </p:nvSpPr>
        <p:spPr>
          <a:xfrm rot="5400000" flipH="1" flipV="1">
            <a:off x="6455698" y="5680518"/>
            <a:ext cx="13122330" cy="8022072"/>
          </a:xfrm>
          <a:custGeom>
            <a:avLst/>
            <a:gdLst/>
            <a:ahLst/>
            <a:cxnLst/>
            <a:rect l="l" t="t" r="r" b="b"/>
            <a:pathLst>
              <a:path w="13122330" h="8022072">
                <a:moveTo>
                  <a:pt x="13122331" y="8022072"/>
                </a:moveTo>
                <a:lnTo>
                  <a:pt x="0" y="8022072"/>
                </a:lnTo>
                <a:lnTo>
                  <a:pt x="0" y="0"/>
                </a:lnTo>
                <a:lnTo>
                  <a:pt x="13122331" y="0"/>
                </a:lnTo>
                <a:lnTo>
                  <a:pt x="13122331" y="8022072"/>
                </a:lnTo>
                <a:close/>
              </a:path>
            </a:pathLst>
          </a:custGeom>
          <a:blipFill>
            <a:blip r:embed="rId6"/>
            <a:stretch>
              <a:fillRect t="-4561" b="-4561"/>
            </a:stretch>
          </a:blipFill>
        </p:spPr>
      </p:sp>
      <p:sp>
        <p:nvSpPr>
          <p:cNvPr id="11" name="Freeform 11"/>
          <p:cNvSpPr/>
          <p:nvPr/>
        </p:nvSpPr>
        <p:spPr>
          <a:xfrm rot="199622">
            <a:off x="1166240" y="4615050"/>
            <a:ext cx="447385" cy="455933"/>
          </a:xfrm>
          <a:custGeom>
            <a:avLst/>
            <a:gdLst/>
            <a:ahLst/>
            <a:cxnLst/>
            <a:rect l="l" t="t" r="r" b="b"/>
            <a:pathLst>
              <a:path w="447385" h="455933">
                <a:moveTo>
                  <a:pt x="0" y="0"/>
                </a:moveTo>
                <a:lnTo>
                  <a:pt x="447385" y="0"/>
                </a:lnTo>
                <a:lnTo>
                  <a:pt x="447385" y="455933"/>
                </a:lnTo>
                <a:lnTo>
                  <a:pt x="0" y="455933"/>
                </a:lnTo>
                <a:lnTo>
                  <a:pt x="0" y="0"/>
                </a:lnTo>
                <a:close/>
              </a:path>
            </a:pathLst>
          </a:custGeom>
          <a:blipFill>
            <a:blip r:embed="rId7"/>
            <a:stretch>
              <a:fillRect/>
            </a:stretch>
          </a:blipFill>
        </p:spPr>
      </p:sp>
      <p:sp>
        <p:nvSpPr>
          <p:cNvPr id="12" name="Freeform 12"/>
          <p:cNvSpPr/>
          <p:nvPr/>
        </p:nvSpPr>
        <p:spPr>
          <a:xfrm rot="-68087">
            <a:off x="9586566" y="3824283"/>
            <a:ext cx="457404" cy="466145"/>
          </a:xfrm>
          <a:custGeom>
            <a:avLst/>
            <a:gdLst/>
            <a:ahLst/>
            <a:cxnLst/>
            <a:rect l="l" t="t" r="r" b="b"/>
            <a:pathLst>
              <a:path w="457404" h="466145">
                <a:moveTo>
                  <a:pt x="0" y="0"/>
                </a:moveTo>
                <a:lnTo>
                  <a:pt x="457404" y="0"/>
                </a:lnTo>
                <a:lnTo>
                  <a:pt x="457404" y="466145"/>
                </a:lnTo>
                <a:lnTo>
                  <a:pt x="0" y="466145"/>
                </a:lnTo>
                <a:lnTo>
                  <a:pt x="0" y="0"/>
                </a:lnTo>
                <a:close/>
              </a:path>
            </a:pathLst>
          </a:custGeom>
          <a:blipFill>
            <a:blip r:embed="rId7"/>
            <a:stretch>
              <a:fillRect/>
            </a:stretch>
          </a:blipFill>
        </p:spPr>
      </p:sp>
      <p:sp>
        <p:nvSpPr>
          <p:cNvPr id="13" name="Freeform 13"/>
          <p:cNvSpPr/>
          <p:nvPr/>
        </p:nvSpPr>
        <p:spPr>
          <a:xfrm>
            <a:off x="1153387" y="3696309"/>
            <a:ext cx="7990613" cy="246983"/>
          </a:xfrm>
          <a:custGeom>
            <a:avLst/>
            <a:gdLst/>
            <a:ahLst/>
            <a:cxnLst/>
            <a:rect l="l" t="t" r="r" b="b"/>
            <a:pathLst>
              <a:path w="7990613" h="246983">
                <a:moveTo>
                  <a:pt x="0" y="0"/>
                </a:moveTo>
                <a:lnTo>
                  <a:pt x="7990613" y="0"/>
                </a:lnTo>
                <a:lnTo>
                  <a:pt x="7990613" y="246982"/>
                </a:lnTo>
                <a:lnTo>
                  <a:pt x="0" y="2469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3557059">
            <a:off x="13841887" y="-726058"/>
            <a:ext cx="3520505" cy="4329031"/>
          </a:xfrm>
          <a:custGeom>
            <a:avLst/>
            <a:gdLst/>
            <a:ahLst/>
            <a:cxnLst/>
            <a:rect l="l" t="t" r="r" b="b"/>
            <a:pathLst>
              <a:path w="3520505" h="4329031">
                <a:moveTo>
                  <a:pt x="0" y="0"/>
                </a:moveTo>
                <a:lnTo>
                  <a:pt x="3520505" y="0"/>
                </a:lnTo>
                <a:lnTo>
                  <a:pt x="3520505" y="4329031"/>
                </a:lnTo>
                <a:lnTo>
                  <a:pt x="0" y="43290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1249431" y="1272640"/>
            <a:ext cx="7894569" cy="2052956"/>
          </a:xfrm>
          <a:prstGeom prst="rect">
            <a:avLst/>
          </a:prstGeom>
        </p:spPr>
        <p:txBody>
          <a:bodyPr lIns="0" tIns="0" rIns="0" bIns="0" rtlCol="0" anchor="t">
            <a:spAutoFit/>
          </a:bodyPr>
          <a:lstStyle/>
          <a:p>
            <a:pPr algn="ctr">
              <a:lnSpc>
                <a:spcPts val="7760"/>
              </a:lnSpc>
            </a:pPr>
            <a:r>
              <a:rPr lang="en-US" sz="8000" spc="216">
                <a:solidFill>
                  <a:srgbClr val="D9D9D9"/>
                </a:solidFill>
                <a:latin typeface="Arimo Bold"/>
              </a:rPr>
              <a:t>Tiến công tại Bắc Âu, Tây Âu</a:t>
            </a:r>
          </a:p>
        </p:txBody>
      </p:sp>
      <p:sp>
        <p:nvSpPr>
          <p:cNvPr id="16" name="TextBox 16"/>
          <p:cNvSpPr txBox="1"/>
          <p:nvPr/>
        </p:nvSpPr>
        <p:spPr>
          <a:xfrm>
            <a:off x="1389933" y="5061635"/>
            <a:ext cx="7032775" cy="5026152"/>
          </a:xfrm>
          <a:prstGeom prst="rect">
            <a:avLst/>
          </a:prstGeom>
        </p:spPr>
        <p:txBody>
          <a:bodyPr lIns="0" tIns="0" rIns="0" bIns="0" rtlCol="0" anchor="t">
            <a:spAutoFit/>
          </a:bodyPr>
          <a:lstStyle/>
          <a:p>
            <a:pPr marL="626111" lvl="1" indent="-313055" algn="just">
              <a:lnSpc>
                <a:spcPts val="3654"/>
              </a:lnSpc>
              <a:buFont typeface="Arial"/>
              <a:buChar char="•"/>
            </a:pPr>
            <a:r>
              <a:rPr lang="en-US" sz="2900" spc="-63">
                <a:solidFill>
                  <a:srgbClr val="000000"/>
                </a:solidFill>
                <a:latin typeface="Atkinson Hyperlegible"/>
              </a:rPr>
              <a:t>Ngày 09/4/1940, quân Đức tràn vào Đan Mạch. </a:t>
            </a:r>
          </a:p>
          <a:p>
            <a:pPr marL="626111" lvl="1" indent="-313055" algn="just">
              <a:lnSpc>
                <a:spcPts val="3654"/>
              </a:lnSpc>
              <a:buFont typeface="Arial"/>
              <a:buChar char="•"/>
            </a:pPr>
            <a:r>
              <a:rPr lang="en-US" sz="2900" spc="-63">
                <a:solidFill>
                  <a:srgbClr val="000000"/>
                </a:solidFill>
                <a:latin typeface="Atkinson Hyperlegible"/>
              </a:rPr>
              <a:t>Không cần chờ đợi chiến dịch Nauy kết thúc, ngày 10/5/1940, quân Đức tràn vào Bỉ, Hà Lan, Lúcxămbua và Pháp. Mặt trận phía Tây chính thức bắt đầu. Với chiến lược "chiến tranh chớp nhoáng", quân Đức tập trung đánh vào cánh trái của liên quân Anh, Pháp (phòng tuyến Maginô ở cánh phải). Quân Đức tràn vào Hà Lan và Bỉ. </a:t>
            </a:r>
          </a:p>
        </p:txBody>
      </p:sp>
      <p:sp>
        <p:nvSpPr>
          <p:cNvPr id="17" name="TextBox 17"/>
          <p:cNvSpPr txBox="1"/>
          <p:nvPr/>
        </p:nvSpPr>
        <p:spPr>
          <a:xfrm>
            <a:off x="9581995" y="4377226"/>
            <a:ext cx="7224652" cy="5483352"/>
          </a:xfrm>
          <a:prstGeom prst="rect">
            <a:avLst/>
          </a:prstGeom>
        </p:spPr>
        <p:txBody>
          <a:bodyPr lIns="0" tIns="0" rIns="0" bIns="0" rtlCol="0" anchor="t">
            <a:spAutoFit/>
          </a:bodyPr>
          <a:lstStyle/>
          <a:p>
            <a:pPr marL="626111" lvl="1" indent="-313055" algn="just">
              <a:lnSpc>
                <a:spcPts val="3654"/>
              </a:lnSpc>
              <a:buFont typeface="Arial"/>
              <a:buChar char="•"/>
            </a:pPr>
            <a:r>
              <a:rPr lang="en-US" sz="2900" spc="-63">
                <a:solidFill>
                  <a:srgbClr val="000000"/>
                </a:solidFill>
                <a:latin typeface="Atkinson Hyperlegible"/>
              </a:rPr>
              <a:t>Đan Mạch, Na Uy, Hà Lan, Bỉ đầu hàng vô điều kiện. Mặt trận Pháp bị đập tan, quân Đức tiến về Pari như vũ bão. Chính phủ Pháp bỏ Pari, chạy về Boócđô và đưa Thống chế Pêtanh lên cầm quyền để xin đình chiến với Đức. Nước Pháp đã đầu hàng sau 6 tuần chiến đấu.</a:t>
            </a:r>
          </a:p>
          <a:p>
            <a:pPr marL="626111" lvl="1" indent="-313055" algn="just">
              <a:lnSpc>
                <a:spcPts val="3654"/>
              </a:lnSpc>
              <a:buFont typeface="Arial"/>
              <a:buChar char="•"/>
            </a:pPr>
            <a:r>
              <a:rPr lang="en-US" sz="2900" spc="-63">
                <a:solidFill>
                  <a:srgbClr val="000000"/>
                </a:solidFill>
                <a:latin typeface="Atkinson Hyperlegible"/>
              </a:rPr>
              <a:t>Sau khi hạ được Pháp, Hítle quyết định tiến hành chiến dịch "Tia điện không trung" tàn phá nước Anh hết sức nặng nề, đặc biệt là các thành phố lớn như như Luân Đôn, Côventory, Livớcpun...</a:t>
            </a:r>
          </a:p>
        </p:txBody>
      </p:sp>
      <p:sp>
        <p:nvSpPr>
          <p:cNvPr id="18" name="Freeform 18"/>
          <p:cNvSpPr/>
          <p:nvPr/>
        </p:nvSpPr>
        <p:spPr>
          <a:xfrm rot="-8281520">
            <a:off x="-219275" y="7386676"/>
            <a:ext cx="1142139" cy="2956995"/>
          </a:xfrm>
          <a:custGeom>
            <a:avLst/>
            <a:gdLst/>
            <a:ahLst/>
            <a:cxnLst/>
            <a:rect l="l" t="t" r="r" b="b"/>
            <a:pathLst>
              <a:path w="1142139" h="2956995">
                <a:moveTo>
                  <a:pt x="0" y="0"/>
                </a:moveTo>
                <a:lnTo>
                  <a:pt x="1142140" y="0"/>
                </a:lnTo>
                <a:lnTo>
                  <a:pt x="1142140" y="2956995"/>
                </a:lnTo>
                <a:lnTo>
                  <a:pt x="0" y="2956995"/>
                </a:lnTo>
                <a:lnTo>
                  <a:pt x="0" y="0"/>
                </a:lnTo>
                <a:close/>
              </a:path>
            </a:pathLst>
          </a:custGeom>
          <a:blipFill>
            <a:blip r:embed="rId12">
              <a:alphaModFix amt="88000"/>
            </a:blip>
            <a:stretch>
              <a:fillRect/>
            </a:stretch>
          </a:blipFill>
        </p:spPr>
      </p:sp>
      <p:sp>
        <p:nvSpPr>
          <p:cNvPr id="19" name="Freeform 19"/>
          <p:cNvSpPr/>
          <p:nvPr/>
        </p:nvSpPr>
        <p:spPr>
          <a:xfrm rot="9815928">
            <a:off x="9276132" y="-560334"/>
            <a:ext cx="1078271" cy="2791640"/>
          </a:xfrm>
          <a:custGeom>
            <a:avLst/>
            <a:gdLst/>
            <a:ahLst/>
            <a:cxnLst/>
            <a:rect l="l" t="t" r="r" b="b"/>
            <a:pathLst>
              <a:path w="1078271" h="2791640">
                <a:moveTo>
                  <a:pt x="0" y="0"/>
                </a:moveTo>
                <a:lnTo>
                  <a:pt x="1078271" y="0"/>
                </a:lnTo>
                <a:lnTo>
                  <a:pt x="1078271" y="2791640"/>
                </a:lnTo>
                <a:lnTo>
                  <a:pt x="0" y="2791640"/>
                </a:lnTo>
                <a:lnTo>
                  <a:pt x="0" y="0"/>
                </a:lnTo>
                <a:close/>
              </a:path>
            </a:pathLst>
          </a:custGeom>
          <a:blipFill>
            <a:blip r:embed="rId12">
              <a:alphaModFix amt="88000"/>
            </a:blip>
            <a:stretch>
              <a:fillRect/>
            </a:stretch>
          </a:blipFill>
        </p:spPr>
      </p:sp>
      <p:sp>
        <p:nvSpPr>
          <p:cNvPr id="20" name="Freeform 20"/>
          <p:cNvSpPr/>
          <p:nvPr/>
        </p:nvSpPr>
        <p:spPr>
          <a:xfrm rot="-3265068">
            <a:off x="-662749" y="9466722"/>
            <a:ext cx="2274498" cy="1546675"/>
          </a:xfrm>
          <a:custGeom>
            <a:avLst/>
            <a:gdLst/>
            <a:ahLst/>
            <a:cxnLst/>
            <a:rect l="l" t="t" r="r" b="b"/>
            <a:pathLst>
              <a:path w="2274498" h="1546675">
                <a:moveTo>
                  <a:pt x="0" y="0"/>
                </a:moveTo>
                <a:lnTo>
                  <a:pt x="2274499" y="0"/>
                </a:lnTo>
                <a:lnTo>
                  <a:pt x="2274499" y="1546675"/>
                </a:lnTo>
                <a:lnTo>
                  <a:pt x="0" y="1546675"/>
                </a:lnTo>
                <a:lnTo>
                  <a:pt x="0" y="0"/>
                </a:lnTo>
                <a:close/>
              </a:path>
            </a:pathLst>
          </a:custGeom>
          <a:blipFill>
            <a:blip r:embed="rId13">
              <a:alphaModFix amt="70000"/>
            </a:blip>
            <a:stretch>
              <a:fillRect l="-248721"/>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Freeform 9"/>
          <p:cNvSpPr/>
          <p:nvPr/>
        </p:nvSpPr>
        <p:spPr>
          <a:xfrm rot="-10800000" flipH="1" flipV="1">
            <a:off x="1546943" y="75515"/>
            <a:ext cx="15194115" cy="10135970"/>
          </a:xfrm>
          <a:custGeom>
            <a:avLst/>
            <a:gdLst/>
            <a:ahLst/>
            <a:cxnLst/>
            <a:rect l="l" t="t" r="r" b="b"/>
            <a:pathLst>
              <a:path w="15194115" h="10135970">
                <a:moveTo>
                  <a:pt x="15194114" y="10135970"/>
                </a:moveTo>
                <a:lnTo>
                  <a:pt x="0" y="10135970"/>
                </a:lnTo>
                <a:lnTo>
                  <a:pt x="0" y="0"/>
                </a:lnTo>
                <a:lnTo>
                  <a:pt x="15194114" y="0"/>
                </a:lnTo>
                <a:lnTo>
                  <a:pt x="15194114" y="10135970"/>
                </a:lnTo>
                <a:close/>
              </a:path>
            </a:pathLst>
          </a:custGeom>
          <a:blipFill>
            <a:blip r:embed="rId5"/>
            <a:stretch>
              <a:fillRect/>
            </a:stretch>
          </a:blipFill>
        </p:spPr>
      </p:sp>
      <p:sp>
        <p:nvSpPr>
          <p:cNvPr id="10" name="TextBox 10"/>
          <p:cNvSpPr txBox="1"/>
          <p:nvPr/>
        </p:nvSpPr>
        <p:spPr>
          <a:xfrm>
            <a:off x="3398910" y="1501150"/>
            <a:ext cx="12432386" cy="1668955"/>
          </a:xfrm>
          <a:prstGeom prst="rect">
            <a:avLst/>
          </a:prstGeom>
        </p:spPr>
        <p:txBody>
          <a:bodyPr lIns="0" tIns="0" rIns="0" bIns="0" rtlCol="0" anchor="t">
            <a:spAutoFit/>
          </a:bodyPr>
          <a:lstStyle/>
          <a:p>
            <a:pPr algn="ctr">
              <a:lnSpc>
                <a:spcPts val="10204"/>
              </a:lnSpc>
            </a:pPr>
            <a:r>
              <a:rPr lang="en-US" sz="12147" spc="327">
                <a:solidFill>
                  <a:srgbClr val="402B2B"/>
                </a:solidFill>
                <a:latin typeface="Times New Roman"/>
              </a:rPr>
              <a:t>Nội dung chính </a:t>
            </a:r>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sp>
      <p:grpSp>
        <p:nvGrpSpPr>
          <p:cNvPr id="12" name="Group 12"/>
          <p:cNvGrpSpPr/>
          <p:nvPr/>
        </p:nvGrpSpPr>
        <p:grpSpPr>
          <a:xfrm>
            <a:off x="5069996" y="3073565"/>
            <a:ext cx="10025391" cy="193081"/>
            <a:chOff x="0" y="0"/>
            <a:chExt cx="13367188" cy="257441"/>
          </a:xfrm>
        </p:grpSpPr>
        <p:sp>
          <p:nvSpPr>
            <p:cNvPr id="13" name="Freeform 13"/>
            <p:cNvSpPr/>
            <p:nvPr/>
          </p:nvSpPr>
          <p:spPr>
            <a:xfrm>
              <a:off x="0" y="0"/>
              <a:ext cx="5255533" cy="197665"/>
            </a:xfrm>
            <a:custGeom>
              <a:avLst/>
              <a:gdLst/>
              <a:ahLst/>
              <a:cxnLst/>
              <a:rect l="l" t="t" r="r" b="b"/>
              <a:pathLst>
                <a:path w="5255533" h="197665">
                  <a:moveTo>
                    <a:pt x="0" y="0"/>
                  </a:moveTo>
                  <a:lnTo>
                    <a:pt x="5255533" y="0"/>
                  </a:lnTo>
                  <a:lnTo>
                    <a:pt x="5255533" y="197665"/>
                  </a:lnTo>
                  <a:lnTo>
                    <a:pt x="0" y="197665"/>
                  </a:lnTo>
                  <a:lnTo>
                    <a:pt x="0" y="0"/>
                  </a:lnTo>
                  <a:close/>
                </a:path>
              </a:pathLst>
            </a:custGeom>
            <a:blipFill>
              <a:blip r:embed="rId7">
                <a:extLst>
                  <a:ext uri="{96DAC541-7B7A-43D3-8B79-37D633B846F1}">
                    <asvg:svgBlip xmlns:asvg="http://schemas.microsoft.com/office/drawing/2016/SVG/main" r:embed="rId8"/>
                  </a:ext>
                </a:extLst>
              </a:blip>
              <a:stretch>
                <a:fillRect l="-21682"/>
              </a:stretch>
            </a:blipFill>
          </p:spPr>
        </p:sp>
        <p:sp>
          <p:nvSpPr>
            <p:cNvPr id="14" name="Freeform 14"/>
            <p:cNvSpPr/>
            <p:nvPr/>
          </p:nvSpPr>
          <p:spPr>
            <a:xfrm>
              <a:off x="5026933" y="29888"/>
              <a:ext cx="6395056" cy="197665"/>
            </a:xfrm>
            <a:custGeom>
              <a:avLst/>
              <a:gdLst/>
              <a:ahLst/>
              <a:cxnLst/>
              <a:rect l="l" t="t" r="r" b="b"/>
              <a:pathLst>
                <a:path w="6395056" h="197665">
                  <a:moveTo>
                    <a:pt x="0" y="0"/>
                  </a:moveTo>
                  <a:lnTo>
                    <a:pt x="6395057" y="0"/>
                  </a:lnTo>
                  <a:lnTo>
                    <a:pt x="6395057" y="197665"/>
                  </a:lnTo>
                  <a:lnTo>
                    <a:pt x="0" y="1976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11193390" y="59776"/>
              <a:ext cx="2173799" cy="197665"/>
            </a:xfrm>
            <a:custGeom>
              <a:avLst/>
              <a:gdLst/>
              <a:ahLst/>
              <a:cxnLst/>
              <a:rect l="l" t="t" r="r" b="b"/>
              <a:pathLst>
                <a:path w="2173799" h="197665">
                  <a:moveTo>
                    <a:pt x="0" y="0"/>
                  </a:moveTo>
                  <a:lnTo>
                    <a:pt x="2173798" y="0"/>
                  </a:lnTo>
                  <a:lnTo>
                    <a:pt x="2173798" y="197665"/>
                  </a:lnTo>
                  <a:lnTo>
                    <a:pt x="0" y="197665"/>
                  </a:lnTo>
                  <a:lnTo>
                    <a:pt x="0" y="0"/>
                  </a:lnTo>
                  <a:close/>
                </a:path>
              </a:pathLst>
            </a:custGeom>
            <a:blipFill>
              <a:blip r:embed="rId7">
                <a:extLst>
                  <a:ext uri="{96DAC541-7B7A-43D3-8B79-37D633B846F1}">
                    <asvg:svgBlip xmlns:asvg="http://schemas.microsoft.com/office/drawing/2016/SVG/main" r:embed="rId8"/>
                  </a:ext>
                </a:extLst>
              </a:blip>
              <a:stretch>
                <a:fillRect r="-194188"/>
              </a:stretch>
            </a:blipFill>
          </p:spPr>
        </p:sp>
      </p:gr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9"/>
            <a:stretch>
              <a:fillRect b="-160169"/>
            </a:stretch>
          </a:blipFill>
        </p:spPr>
      </p:sp>
      <p:grpSp>
        <p:nvGrpSpPr>
          <p:cNvPr id="17" name="Group 17"/>
          <p:cNvGrpSpPr>
            <a:grpSpLocks noChangeAspect="1"/>
          </p:cNvGrpSpPr>
          <p:nvPr/>
        </p:nvGrpSpPr>
        <p:grpSpPr>
          <a:xfrm rot="-6779253">
            <a:off x="-4703552" y="9484859"/>
            <a:ext cx="9902571" cy="6858447"/>
            <a:chOff x="0" y="0"/>
            <a:chExt cx="3429000" cy="2374900"/>
          </a:xfrm>
        </p:grpSpPr>
        <p:sp>
          <p:nvSpPr>
            <p:cNvPr id="18" name="Freeform 1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a:stretch>
                <a:fillRect t="-60874" b="-60874"/>
              </a:stretch>
            </a:blipFill>
          </p:spPr>
        </p:sp>
        <p:sp>
          <p:nvSpPr>
            <p:cNvPr id="19" name="Freeform 1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20" name="Group 20"/>
          <p:cNvGrpSpPr>
            <a:grpSpLocks noChangeAspect="1"/>
          </p:cNvGrpSpPr>
          <p:nvPr/>
        </p:nvGrpSpPr>
        <p:grpSpPr>
          <a:xfrm rot="-6779253">
            <a:off x="16884969" y="1733237"/>
            <a:ext cx="8426457" cy="5836102"/>
            <a:chOff x="0" y="0"/>
            <a:chExt cx="3429000" cy="2374900"/>
          </a:xfrm>
        </p:grpSpPr>
        <p:sp>
          <p:nvSpPr>
            <p:cNvPr id="21" name="Freeform 2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a:stretch>
                <a:fillRect t="-60874" b="-60874"/>
              </a:stretch>
            </a:blipFill>
          </p:spPr>
        </p:sp>
        <p:sp>
          <p:nvSpPr>
            <p:cNvPr id="22" name="Freeform 2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23" name="TextBox 23"/>
          <p:cNvSpPr txBox="1"/>
          <p:nvPr/>
        </p:nvSpPr>
        <p:spPr>
          <a:xfrm>
            <a:off x="3876492" y="3879776"/>
            <a:ext cx="1193504" cy="1244110"/>
          </a:xfrm>
          <a:prstGeom prst="rect">
            <a:avLst/>
          </a:prstGeom>
        </p:spPr>
        <p:txBody>
          <a:bodyPr lIns="0" tIns="0" rIns="0" bIns="0" rtlCol="0" anchor="t">
            <a:spAutoFit/>
          </a:bodyPr>
          <a:lstStyle/>
          <a:p>
            <a:pPr algn="r">
              <a:lnSpc>
                <a:spcPts val="9125"/>
              </a:lnSpc>
            </a:pPr>
            <a:r>
              <a:rPr lang="en-US" sz="6517" spc="423">
                <a:solidFill>
                  <a:srgbClr val="402B2B"/>
                </a:solidFill>
                <a:latin typeface="Times New Roman"/>
              </a:rPr>
              <a:t>01</a:t>
            </a:r>
          </a:p>
        </p:txBody>
      </p:sp>
      <p:sp>
        <p:nvSpPr>
          <p:cNvPr id="24" name="TextBox 24"/>
          <p:cNvSpPr txBox="1"/>
          <p:nvPr/>
        </p:nvSpPr>
        <p:spPr>
          <a:xfrm>
            <a:off x="5525953" y="4095821"/>
            <a:ext cx="9887406" cy="1313180"/>
          </a:xfrm>
          <a:prstGeom prst="rect">
            <a:avLst/>
          </a:prstGeom>
        </p:spPr>
        <p:txBody>
          <a:bodyPr lIns="0" tIns="0" rIns="0" bIns="0" rtlCol="0" anchor="t">
            <a:spAutoFit/>
          </a:bodyPr>
          <a:lstStyle/>
          <a:p>
            <a:pPr algn="l">
              <a:lnSpc>
                <a:spcPts val="5319"/>
              </a:lnSpc>
            </a:pPr>
            <a:r>
              <a:rPr lang="en-US" sz="3799">
                <a:solidFill>
                  <a:srgbClr val="402B2B"/>
                </a:solidFill>
                <a:latin typeface="Cabin Bold"/>
              </a:rPr>
              <a:t> Khái quát về cuộc chiến tranh thứ giới thứ 2</a:t>
            </a:r>
          </a:p>
          <a:p>
            <a:pPr algn="l">
              <a:lnSpc>
                <a:spcPts val="5319"/>
              </a:lnSpc>
            </a:pPr>
            <a:endParaRPr lang="en-US" sz="3799">
              <a:solidFill>
                <a:srgbClr val="402B2B"/>
              </a:solidFill>
              <a:latin typeface="Cabin Bold"/>
            </a:endParaRPr>
          </a:p>
        </p:txBody>
      </p:sp>
      <p:sp>
        <p:nvSpPr>
          <p:cNvPr id="25" name="TextBox 25"/>
          <p:cNvSpPr txBox="1"/>
          <p:nvPr/>
        </p:nvSpPr>
        <p:spPr>
          <a:xfrm>
            <a:off x="3876492" y="5606922"/>
            <a:ext cx="1193504" cy="1246797"/>
          </a:xfrm>
          <a:prstGeom prst="rect">
            <a:avLst/>
          </a:prstGeom>
        </p:spPr>
        <p:txBody>
          <a:bodyPr lIns="0" tIns="0" rIns="0" bIns="0" rtlCol="0" anchor="t">
            <a:spAutoFit/>
          </a:bodyPr>
          <a:lstStyle/>
          <a:p>
            <a:pPr algn="r">
              <a:lnSpc>
                <a:spcPts val="9125"/>
              </a:lnSpc>
            </a:pPr>
            <a:r>
              <a:rPr lang="en-US" sz="6517">
                <a:solidFill>
                  <a:srgbClr val="402B2B"/>
                </a:solidFill>
                <a:latin typeface="Times New Roman"/>
              </a:rPr>
              <a:t>02</a:t>
            </a:r>
          </a:p>
        </p:txBody>
      </p:sp>
      <p:sp>
        <p:nvSpPr>
          <p:cNvPr id="26" name="TextBox 26"/>
          <p:cNvSpPr txBox="1"/>
          <p:nvPr/>
        </p:nvSpPr>
        <p:spPr>
          <a:xfrm>
            <a:off x="3876492" y="7568094"/>
            <a:ext cx="1193504" cy="1246797"/>
          </a:xfrm>
          <a:prstGeom prst="rect">
            <a:avLst/>
          </a:prstGeom>
        </p:spPr>
        <p:txBody>
          <a:bodyPr lIns="0" tIns="0" rIns="0" bIns="0" rtlCol="0" anchor="t">
            <a:spAutoFit/>
          </a:bodyPr>
          <a:lstStyle/>
          <a:p>
            <a:pPr algn="r">
              <a:lnSpc>
                <a:spcPts val="9125"/>
              </a:lnSpc>
            </a:pPr>
            <a:r>
              <a:rPr lang="en-US" sz="6517">
                <a:solidFill>
                  <a:srgbClr val="402B2B"/>
                </a:solidFill>
                <a:latin typeface="Times New Roman"/>
              </a:rPr>
              <a:t>03</a:t>
            </a:r>
          </a:p>
        </p:txBody>
      </p:sp>
      <p:sp>
        <p:nvSpPr>
          <p:cNvPr id="27" name="TextBox 27"/>
          <p:cNvSpPr txBox="1"/>
          <p:nvPr/>
        </p:nvSpPr>
        <p:spPr>
          <a:xfrm>
            <a:off x="5530434" y="7945120"/>
            <a:ext cx="4308375" cy="1313180"/>
          </a:xfrm>
          <a:prstGeom prst="rect">
            <a:avLst/>
          </a:prstGeom>
        </p:spPr>
        <p:txBody>
          <a:bodyPr lIns="0" tIns="0" rIns="0" bIns="0" rtlCol="0" anchor="t">
            <a:spAutoFit/>
          </a:bodyPr>
          <a:lstStyle/>
          <a:p>
            <a:pPr algn="l">
              <a:lnSpc>
                <a:spcPts val="5319"/>
              </a:lnSpc>
            </a:pPr>
            <a:r>
              <a:rPr lang="en-US" sz="3799">
                <a:solidFill>
                  <a:srgbClr val="402B2B"/>
                </a:solidFill>
                <a:latin typeface="Cabin Bold"/>
              </a:rPr>
              <a:t> Kết luận chung</a:t>
            </a:r>
          </a:p>
          <a:p>
            <a:pPr algn="l">
              <a:lnSpc>
                <a:spcPts val="5319"/>
              </a:lnSpc>
            </a:pPr>
            <a:endParaRPr lang="en-US" sz="3799">
              <a:solidFill>
                <a:srgbClr val="402B2B"/>
              </a:solidFill>
              <a:latin typeface="Cabin Bold"/>
            </a:endParaRPr>
          </a:p>
        </p:txBody>
      </p:sp>
      <p:sp>
        <p:nvSpPr>
          <p:cNvPr id="28" name="TextBox 28"/>
          <p:cNvSpPr txBox="1"/>
          <p:nvPr/>
        </p:nvSpPr>
        <p:spPr>
          <a:xfrm>
            <a:off x="5530434" y="5787897"/>
            <a:ext cx="9564953" cy="1979930"/>
          </a:xfrm>
          <a:prstGeom prst="rect">
            <a:avLst/>
          </a:prstGeom>
        </p:spPr>
        <p:txBody>
          <a:bodyPr lIns="0" tIns="0" rIns="0" bIns="0" rtlCol="0" anchor="t">
            <a:spAutoFit/>
          </a:bodyPr>
          <a:lstStyle/>
          <a:p>
            <a:pPr algn="l">
              <a:lnSpc>
                <a:spcPts val="5319"/>
              </a:lnSpc>
            </a:pPr>
            <a:r>
              <a:rPr lang="en-US" sz="3799">
                <a:solidFill>
                  <a:srgbClr val="402B2B"/>
                </a:solidFill>
                <a:latin typeface="Cabin Bold"/>
              </a:rPr>
              <a:t>Sự thay đổi về tương quan lực lượng trong chiến tranh</a:t>
            </a:r>
          </a:p>
          <a:p>
            <a:pPr algn="l">
              <a:lnSpc>
                <a:spcPts val="5319"/>
              </a:lnSpc>
            </a:pPr>
            <a:endParaRPr lang="en-US" sz="3799">
              <a:solidFill>
                <a:srgbClr val="402B2B"/>
              </a:solidFill>
              <a:latin typeface="Cabin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5400000" flipH="1" flipV="1">
            <a:off x="-2786086" y="2346175"/>
            <a:ext cx="18332969" cy="12229895"/>
          </a:xfrm>
          <a:custGeom>
            <a:avLst/>
            <a:gdLst/>
            <a:ahLst/>
            <a:cxnLst/>
            <a:rect l="l" t="t" r="r" b="b"/>
            <a:pathLst>
              <a:path w="18332969" h="12229895">
                <a:moveTo>
                  <a:pt x="18332969" y="12229895"/>
                </a:moveTo>
                <a:lnTo>
                  <a:pt x="0" y="12229895"/>
                </a:lnTo>
                <a:lnTo>
                  <a:pt x="0" y="0"/>
                </a:lnTo>
                <a:lnTo>
                  <a:pt x="18332969" y="0"/>
                </a:lnTo>
                <a:lnTo>
                  <a:pt x="18332969" y="12229895"/>
                </a:lnTo>
                <a:close/>
              </a:path>
            </a:pathLst>
          </a:custGeom>
          <a:blipFill>
            <a:blip r:embed="rId3"/>
            <a:stretch>
              <a:fillRect/>
            </a:stretch>
          </a:blipFill>
        </p:spPr>
      </p:sp>
      <p:grpSp>
        <p:nvGrpSpPr>
          <p:cNvPr id="4" name="Group 4"/>
          <p:cNvGrpSpPr>
            <a:grpSpLocks noChangeAspect="1"/>
          </p:cNvGrpSpPr>
          <p:nvPr/>
        </p:nvGrpSpPr>
        <p:grpSpPr>
          <a:xfrm rot="1287677">
            <a:off x="10243801" y="7892357"/>
            <a:ext cx="14435305" cy="9997786"/>
            <a:chOff x="0" y="0"/>
            <a:chExt cx="3429000" cy="2374900"/>
          </a:xfrm>
        </p:grpSpPr>
        <p:sp>
          <p:nvSpPr>
            <p:cNvPr id="5" name="Freeform 5"/>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4"/>
              <a:stretch>
                <a:fillRect t="-60874" b="-60874"/>
              </a:stretch>
            </a:blipFill>
          </p:spPr>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7" name="TextBox 7"/>
          <p:cNvSpPr txBox="1"/>
          <p:nvPr/>
        </p:nvSpPr>
        <p:spPr>
          <a:xfrm>
            <a:off x="1956929" y="1799571"/>
            <a:ext cx="8343819" cy="2005025"/>
          </a:xfrm>
          <a:prstGeom prst="rect">
            <a:avLst/>
          </a:prstGeom>
        </p:spPr>
        <p:txBody>
          <a:bodyPr lIns="0" tIns="0" rIns="0" bIns="0" rtlCol="0" anchor="t">
            <a:spAutoFit/>
          </a:bodyPr>
          <a:lstStyle/>
          <a:p>
            <a:pPr algn="ctr">
              <a:lnSpc>
                <a:spcPts val="7916"/>
              </a:lnSpc>
              <a:spcBef>
                <a:spcPct val="0"/>
              </a:spcBef>
            </a:pPr>
            <a:r>
              <a:rPr lang="en-US" sz="5654">
                <a:solidFill>
                  <a:srgbClr val="402B2B"/>
                </a:solidFill>
                <a:latin typeface="Arimo Bold"/>
              </a:rPr>
              <a:t>Sự hình thành khối liên minh phát xít</a:t>
            </a:r>
          </a:p>
        </p:txBody>
      </p:sp>
      <p:sp>
        <p:nvSpPr>
          <p:cNvPr id="8" name="Freeform 8"/>
          <p:cNvSpPr/>
          <p:nvPr/>
        </p:nvSpPr>
        <p:spPr>
          <a:xfrm rot="-7464855">
            <a:off x="10393984" y="9915735"/>
            <a:ext cx="4202724" cy="1586980"/>
          </a:xfrm>
          <a:custGeom>
            <a:avLst/>
            <a:gdLst/>
            <a:ahLst/>
            <a:cxnLst/>
            <a:rect l="l" t="t" r="r" b="b"/>
            <a:pathLst>
              <a:path w="4202724" h="1586980">
                <a:moveTo>
                  <a:pt x="0" y="0"/>
                </a:moveTo>
                <a:lnTo>
                  <a:pt x="4202724" y="0"/>
                </a:lnTo>
                <a:lnTo>
                  <a:pt x="4202724" y="1586980"/>
                </a:lnTo>
                <a:lnTo>
                  <a:pt x="0" y="1586980"/>
                </a:lnTo>
                <a:lnTo>
                  <a:pt x="0" y="0"/>
                </a:lnTo>
                <a:close/>
              </a:path>
            </a:pathLst>
          </a:custGeom>
          <a:blipFill>
            <a:blip r:embed="rId6">
              <a:alphaModFix amt="70000"/>
            </a:blip>
            <a:stretch>
              <a:fillRect l="-93644"/>
            </a:stretch>
          </a:blipFill>
        </p:spPr>
      </p:sp>
      <p:sp>
        <p:nvSpPr>
          <p:cNvPr id="9" name="Freeform 9"/>
          <p:cNvSpPr/>
          <p:nvPr/>
        </p:nvSpPr>
        <p:spPr>
          <a:xfrm>
            <a:off x="10524585" y="510454"/>
            <a:ext cx="7132128" cy="9776546"/>
          </a:xfrm>
          <a:custGeom>
            <a:avLst/>
            <a:gdLst/>
            <a:ahLst/>
            <a:cxnLst/>
            <a:rect l="l" t="t" r="r" b="b"/>
            <a:pathLst>
              <a:path w="7132128" h="9776546">
                <a:moveTo>
                  <a:pt x="0" y="0"/>
                </a:moveTo>
                <a:lnTo>
                  <a:pt x="7132129" y="0"/>
                </a:lnTo>
                <a:lnTo>
                  <a:pt x="7132129" y="9776546"/>
                </a:lnTo>
                <a:lnTo>
                  <a:pt x="0" y="9776546"/>
                </a:lnTo>
                <a:lnTo>
                  <a:pt x="0" y="0"/>
                </a:lnTo>
                <a:close/>
              </a:path>
            </a:pathLst>
          </a:custGeom>
          <a:blipFill>
            <a:blip r:embed="rId7"/>
            <a:stretch>
              <a:fillRect/>
            </a:stretch>
          </a:blipFill>
        </p:spPr>
      </p:sp>
      <p:sp>
        <p:nvSpPr>
          <p:cNvPr id="10" name="Freeform 10"/>
          <p:cNvSpPr/>
          <p:nvPr/>
        </p:nvSpPr>
        <p:spPr>
          <a:xfrm>
            <a:off x="2418119" y="4010103"/>
            <a:ext cx="6798686" cy="210141"/>
          </a:xfrm>
          <a:custGeom>
            <a:avLst/>
            <a:gdLst/>
            <a:ahLst/>
            <a:cxnLst/>
            <a:rect l="l" t="t" r="r" b="b"/>
            <a:pathLst>
              <a:path w="6798686" h="210141">
                <a:moveTo>
                  <a:pt x="0" y="0"/>
                </a:moveTo>
                <a:lnTo>
                  <a:pt x="6798686" y="0"/>
                </a:lnTo>
                <a:lnTo>
                  <a:pt x="6798686" y="210141"/>
                </a:lnTo>
                <a:lnTo>
                  <a:pt x="0" y="210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1183310" y="4397176"/>
            <a:ext cx="9117437" cy="5657279"/>
          </a:xfrm>
          <a:prstGeom prst="rect">
            <a:avLst/>
          </a:prstGeom>
        </p:spPr>
        <p:txBody>
          <a:bodyPr lIns="0" tIns="0" rIns="0" bIns="0" rtlCol="0" anchor="t">
            <a:spAutoFit/>
          </a:bodyPr>
          <a:lstStyle/>
          <a:p>
            <a:pPr marL="755651" lvl="1" indent="-377825" algn="just">
              <a:lnSpc>
                <a:spcPts val="4585"/>
              </a:lnSpc>
              <a:buFont typeface="Arial"/>
              <a:buChar char="•"/>
            </a:pPr>
            <a:r>
              <a:rPr lang="en-US" sz="3500" spc="-115">
                <a:solidFill>
                  <a:srgbClr val="000000"/>
                </a:solidFill>
                <a:latin typeface="Atkinson Hyperlegible"/>
              </a:rPr>
              <a:t>Ngày 27/9/1940, Đức, Italia và Nhật đã kí kết Hiệp ước đồng minh quân sự và chính trị ở Béclin, được gọi là Hiệp ước Tay ba.</a:t>
            </a:r>
          </a:p>
          <a:p>
            <a:pPr marL="734059" lvl="1" indent="-367030" algn="just">
              <a:lnSpc>
                <a:spcPts val="4453"/>
              </a:lnSpc>
              <a:buFont typeface="Arial"/>
              <a:buChar char="•"/>
            </a:pPr>
            <a:r>
              <a:rPr lang="en-US" sz="3399" spc="-112">
                <a:solidFill>
                  <a:srgbClr val="000000"/>
                </a:solidFill>
                <a:latin typeface="Atkinson Hyperlegible"/>
              </a:rPr>
              <a:t>Từ cuối năm 1940, để xây dựng bàn đạp chiến lược ở Đông Nam Âu, chuẩn bị cho kế hoạch tấn công Liên Xô, Hítle dùng những thủ đoạn chính trị kết hợp với sức ép quân sự để lôi kéo Rumani, Hunggari và Bungari gia nhập Hiệp ước Tay ba, đồng thời đưa quân tiến vào ba nước này.</a:t>
            </a:r>
          </a:p>
        </p:txBody>
      </p:sp>
      <p:sp>
        <p:nvSpPr>
          <p:cNvPr id="12" name="Freeform 12"/>
          <p:cNvSpPr/>
          <p:nvPr/>
        </p:nvSpPr>
        <p:spPr>
          <a:xfrm rot="8944436">
            <a:off x="17586120" y="-5801"/>
            <a:ext cx="1403759" cy="3425788"/>
          </a:xfrm>
          <a:custGeom>
            <a:avLst/>
            <a:gdLst/>
            <a:ahLst/>
            <a:cxnLst/>
            <a:rect l="l" t="t" r="r" b="b"/>
            <a:pathLst>
              <a:path w="1403759" h="3425788">
                <a:moveTo>
                  <a:pt x="0" y="0"/>
                </a:moveTo>
                <a:lnTo>
                  <a:pt x="1403760" y="0"/>
                </a:lnTo>
                <a:lnTo>
                  <a:pt x="1403760" y="3425788"/>
                </a:lnTo>
                <a:lnTo>
                  <a:pt x="0" y="3425788"/>
                </a:lnTo>
                <a:lnTo>
                  <a:pt x="0" y="0"/>
                </a:lnTo>
                <a:close/>
              </a:path>
            </a:pathLst>
          </a:custGeom>
          <a:blipFill>
            <a:blip r:embed="rId10"/>
            <a:stretch>
              <a:fillRect/>
            </a:stretch>
          </a:blipFill>
        </p:spPr>
      </p:sp>
      <p:grpSp>
        <p:nvGrpSpPr>
          <p:cNvPr id="13" name="Group 13"/>
          <p:cNvGrpSpPr>
            <a:grpSpLocks noChangeAspect="1"/>
          </p:cNvGrpSpPr>
          <p:nvPr/>
        </p:nvGrpSpPr>
        <p:grpSpPr>
          <a:xfrm rot="-1733462">
            <a:off x="-8349041" y="-1868604"/>
            <a:ext cx="10325542" cy="7151394"/>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1"/>
              <a:stretch>
                <a:fillRect t="-50618" b="-50618"/>
              </a:stretch>
            </a:blipFill>
          </p:spPr>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16" name="Freeform 16"/>
          <p:cNvSpPr/>
          <p:nvPr/>
        </p:nvSpPr>
        <p:spPr>
          <a:xfrm rot="-6687178">
            <a:off x="-1262017" y="163622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12">
              <a:alphaModFix amt="88000"/>
            </a:blip>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sp>
      <p:sp>
        <p:nvSpPr>
          <p:cNvPr id="4" name="Freeform 4"/>
          <p:cNvSpPr/>
          <p:nvPr/>
        </p:nvSpPr>
        <p:spPr>
          <a:xfrm rot="-68087">
            <a:off x="765661" y="8696463"/>
            <a:ext cx="706674" cy="720177"/>
          </a:xfrm>
          <a:custGeom>
            <a:avLst/>
            <a:gdLst/>
            <a:ahLst/>
            <a:cxnLst/>
            <a:rect l="l" t="t" r="r" b="b"/>
            <a:pathLst>
              <a:path w="706674" h="720177">
                <a:moveTo>
                  <a:pt x="0" y="0"/>
                </a:moveTo>
                <a:lnTo>
                  <a:pt x="706674" y="0"/>
                </a:lnTo>
                <a:lnTo>
                  <a:pt x="706674" y="720177"/>
                </a:lnTo>
                <a:lnTo>
                  <a:pt x="0" y="720177"/>
                </a:lnTo>
                <a:lnTo>
                  <a:pt x="0" y="0"/>
                </a:lnTo>
                <a:close/>
              </a:path>
            </a:pathLst>
          </a:custGeom>
          <a:blipFill>
            <a:blip r:embed="rId4"/>
            <a:stretch>
              <a:fillRect/>
            </a:stretch>
          </a:blipFill>
        </p:spPr>
      </p:sp>
      <p:sp>
        <p:nvSpPr>
          <p:cNvPr id="5" name="Freeform 5"/>
          <p:cNvSpPr/>
          <p:nvPr/>
        </p:nvSpPr>
        <p:spPr>
          <a:xfrm rot="-68087">
            <a:off x="16996261" y="668612"/>
            <a:ext cx="706674" cy="720177"/>
          </a:xfrm>
          <a:custGeom>
            <a:avLst/>
            <a:gdLst/>
            <a:ahLst/>
            <a:cxnLst/>
            <a:rect l="l" t="t" r="r" b="b"/>
            <a:pathLst>
              <a:path w="706674" h="720177">
                <a:moveTo>
                  <a:pt x="0" y="0"/>
                </a:moveTo>
                <a:lnTo>
                  <a:pt x="706674" y="0"/>
                </a:lnTo>
                <a:lnTo>
                  <a:pt x="706674" y="720176"/>
                </a:lnTo>
                <a:lnTo>
                  <a:pt x="0" y="720176"/>
                </a:lnTo>
                <a:lnTo>
                  <a:pt x="0" y="0"/>
                </a:lnTo>
                <a:close/>
              </a:path>
            </a:pathLst>
          </a:custGeom>
          <a:blipFill>
            <a:blip r:embed="rId4"/>
            <a:stretch>
              <a:fillRect/>
            </a:stretch>
          </a:blipFill>
        </p:spPr>
      </p:sp>
      <p:sp>
        <p:nvSpPr>
          <p:cNvPr id="6" name="AutoShape 6"/>
          <p:cNvSpPr/>
          <p:nvPr/>
        </p:nvSpPr>
        <p:spPr>
          <a:xfrm flipV="1">
            <a:off x="3422241" y="3611397"/>
            <a:ext cx="12363223" cy="1609979"/>
          </a:xfrm>
          <a:prstGeom prst="line">
            <a:avLst/>
          </a:prstGeom>
          <a:ln w="85725" cap="rnd">
            <a:solidFill>
              <a:srgbClr val="402B2B"/>
            </a:solidFill>
            <a:prstDash val="sysDash"/>
            <a:headEnd type="none" w="sm" len="sm"/>
            <a:tailEnd type="none" w="sm" len="sm"/>
          </a:ln>
        </p:spPr>
      </p:sp>
      <p:sp>
        <p:nvSpPr>
          <p:cNvPr id="7" name="TextBox 7"/>
          <p:cNvSpPr txBox="1"/>
          <p:nvPr/>
        </p:nvSpPr>
        <p:spPr>
          <a:xfrm>
            <a:off x="2038306" y="5459600"/>
            <a:ext cx="2948069" cy="3275838"/>
          </a:xfrm>
          <a:prstGeom prst="rect">
            <a:avLst/>
          </a:prstGeom>
        </p:spPr>
        <p:txBody>
          <a:bodyPr lIns="0" tIns="0" rIns="0" bIns="0" rtlCol="0" anchor="t">
            <a:spAutoFit/>
          </a:bodyPr>
          <a:lstStyle/>
          <a:p>
            <a:pPr marL="561337" lvl="1" indent="-280669" algn="l">
              <a:lnSpc>
                <a:spcPts val="3275"/>
              </a:lnSpc>
              <a:buFont typeface="Arial"/>
              <a:buChar char="•"/>
            </a:pPr>
            <a:r>
              <a:rPr lang="en-US" sz="2599" spc="-57">
                <a:solidFill>
                  <a:srgbClr val="000000"/>
                </a:solidFill>
                <a:latin typeface="Atkinson Hyperlegible"/>
              </a:rPr>
              <a:t>Tháng 10/1940, Italia tấn công Hy Lạp và dự định chiếm được đất nước này một cách nhanh chóng.</a:t>
            </a:r>
          </a:p>
          <a:p>
            <a:pPr algn="l">
              <a:lnSpc>
                <a:spcPts val="3275"/>
              </a:lnSpc>
            </a:pPr>
            <a:endParaRPr lang="en-US" sz="2599" spc="-57">
              <a:solidFill>
                <a:srgbClr val="000000"/>
              </a:solidFill>
              <a:latin typeface="Atkinson Hyperlegible"/>
            </a:endParaRPr>
          </a:p>
        </p:txBody>
      </p:sp>
      <p:sp>
        <p:nvSpPr>
          <p:cNvPr id="8" name="TextBox 8"/>
          <p:cNvSpPr txBox="1"/>
          <p:nvPr/>
        </p:nvSpPr>
        <p:spPr>
          <a:xfrm>
            <a:off x="5517869" y="6642423"/>
            <a:ext cx="6206088" cy="2866263"/>
          </a:xfrm>
          <a:prstGeom prst="rect">
            <a:avLst/>
          </a:prstGeom>
        </p:spPr>
        <p:txBody>
          <a:bodyPr lIns="0" tIns="0" rIns="0" bIns="0" rtlCol="0" anchor="t">
            <a:spAutoFit/>
          </a:bodyPr>
          <a:lstStyle/>
          <a:p>
            <a:pPr marL="561337" lvl="1" indent="-280669" algn="l">
              <a:lnSpc>
                <a:spcPts val="3275"/>
              </a:lnSpc>
              <a:buFont typeface="Arial"/>
              <a:buChar char="•"/>
            </a:pPr>
            <a:r>
              <a:rPr lang="en-US" sz="2599" spc="-57">
                <a:solidFill>
                  <a:srgbClr val="000000"/>
                </a:solidFill>
                <a:latin typeface="Atkinson Hyperlegible"/>
              </a:rPr>
              <a:t>Đến tháng 4/1941, Quân Đức tấn công Nam Tư và Hy Lạp và mau chóng giành thắng lợi, quân Đức thiết lập chính quyền bù nhìn và cắt một phần lãnh thổ của hai nước này chia cho Italia, Hunggari và Bungari.</a:t>
            </a:r>
          </a:p>
          <a:p>
            <a:pPr algn="l">
              <a:lnSpc>
                <a:spcPts val="3275"/>
              </a:lnSpc>
            </a:pPr>
            <a:endParaRPr lang="en-US" sz="2599" spc="-57">
              <a:solidFill>
                <a:srgbClr val="000000"/>
              </a:solidFill>
              <a:latin typeface="Atkinson Hyperlegible"/>
            </a:endParaRPr>
          </a:p>
        </p:txBody>
      </p:sp>
      <p:sp>
        <p:nvSpPr>
          <p:cNvPr id="9" name="TextBox 9"/>
          <p:cNvSpPr txBox="1"/>
          <p:nvPr/>
        </p:nvSpPr>
        <p:spPr>
          <a:xfrm>
            <a:off x="4154510" y="1153324"/>
            <a:ext cx="9762842" cy="2247900"/>
          </a:xfrm>
          <a:prstGeom prst="rect">
            <a:avLst/>
          </a:prstGeom>
        </p:spPr>
        <p:txBody>
          <a:bodyPr lIns="0" tIns="0" rIns="0" bIns="0" rtlCol="0" anchor="t">
            <a:spAutoFit/>
          </a:bodyPr>
          <a:lstStyle/>
          <a:p>
            <a:pPr algn="ctr">
              <a:lnSpc>
                <a:spcPts val="5700"/>
              </a:lnSpc>
            </a:pPr>
            <a:r>
              <a:rPr lang="en-US" sz="6000" spc="198">
                <a:solidFill>
                  <a:srgbClr val="402B2B"/>
                </a:solidFill>
                <a:latin typeface="Arimo Bold"/>
              </a:rPr>
              <a:t>Mở rộng xâm lược ở Đông Nam Âu, Đông Á và Bắc Phi</a:t>
            </a:r>
          </a:p>
        </p:txBody>
      </p:sp>
      <p:sp>
        <p:nvSpPr>
          <p:cNvPr id="10" name="TextBox 10"/>
          <p:cNvSpPr txBox="1"/>
          <p:nvPr/>
        </p:nvSpPr>
        <p:spPr>
          <a:xfrm>
            <a:off x="14221330" y="3592347"/>
            <a:ext cx="3128268" cy="4914138"/>
          </a:xfrm>
          <a:prstGeom prst="rect">
            <a:avLst/>
          </a:prstGeom>
        </p:spPr>
        <p:txBody>
          <a:bodyPr lIns="0" tIns="0" rIns="0" bIns="0" rtlCol="0" anchor="t">
            <a:spAutoFit/>
          </a:bodyPr>
          <a:lstStyle/>
          <a:p>
            <a:pPr marL="561337" lvl="1" indent="-280669" algn="l">
              <a:lnSpc>
                <a:spcPts val="3275"/>
              </a:lnSpc>
              <a:buFont typeface="Arial"/>
              <a:buChar char="•"/>
            </a:pPr>
            <a:r>
              <a:rPr lang="en-US" sz="2599" spc="-57">
                <a:solidFill>
                  <a:srgbClr val="000000"/>
                </a:solidFill>
                <a:latin typeface="Atkinson Hyperlegible"/>
              </a:rPr>
              <a:t>Ở Đông Á, Nhật Bản đã tiếp tục mở rộng cuộc chiến tranh xâm lược Trung Quốc và Viễn Đông.</a:t>
            </a:r>
          </a:p>
          <a:p>
            <a:pPr marL="561337" lvl="1" indent="-280669" algn="l">
              <a:lnSpc>
                <a:spcPts val="3275"/>
              </a:lnSpc>
              <a:buFont typeface="Arial"/>
              <a:buChar char="•"/>
            </a:pPr>
            <a:r>
              <a:rPr lang="en-US" sz="2599" spc="-57">
                <a:solidFill>
                  <a:srgbClr val="000000"/>
                </a:solidFill>
                <a:latin typeface="Atkinson Hyperlegible"/>
              </a:rPr>
              <a:t>Ở Bắc Phi, tháng 9/1940, quân Italia từ Libi (thuộc Italia) tấn công Ai Cập (thuộc Anh).</a:t>
            </a:r>
          </a:p>
        </p:txBody>
      </p:sp>
      <p:sp>
        <p:nvSpPr>
          <p:cNvPr id="11" name="Freeform 11"/>
          <p:cNvSpPr/>
          <p:nvPr/>
        </p:nvSpPr>
        <p:spPr>
          <a:xfrm>
            <a:off x="1028700" y="661685"/>
            <a:ext cx="2994828" cy="3080479"/>
          </a:xfrm>
          <a:custGeom>
            <a:avLst/>
            <a:gdLst/>
            <a:ahLst/>
            <a:cxnLst/>
            <a:rect l="l" t="t" r="r" b="b"/>
            <a:pathLst>
              <a:path w="2994828" h="3080479">
                <a:moveTo>
                  <a:pt x="0" y="0"/>
                </a:moveTo>
                <a:lnTo>
                  <a:pt x="2994828" y="0"/>
                </a:lnTo>
                <a:lnTo>
                  <a:pt x="2994828" y="3080479"/>
                </a:lnTo>
                <a:lnTo>
                  <a:pt x="0" y="3080479"/>
                </a:lnTo>
                <a:lnTo>
                  <a:pt x="0" y="0"/>
                </a:lnTo>
                <a:close/>
              </a:path>
            </a:pathLst>
          </a:custGeom>
          <a:blipFill>
            <a:blip r:embed="rId5"/>
            <a:stretch>
              <a:fillRect t="-113472" b="-89156"/>
            </a:stretch>
          </a:blipFill>
        </p:spPr>
      </p:sp>
      <p:grpSp>
        <p:nvGrpSpPr>
          <p:cNvPr id="12" name="Group 12"/>
          <p:cNvGrpSpPr>
            <a:grpSpLocks noChangeAspect="1"/>
          </p:cNvGrpSpPr>
          <p:nvPr/>
        </p:nvGrpSpPr>
        <p:grpSpPr>
          <a:xfrm rot="-7294832">
            <a:off x="14640328" y="8969502"/>
            <a:ext cx="9671950" cy="669872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id="15" name="Freeform 15"/>
          <p:cNvSpPr/>
          <p:nvPr/>
        </p:nvSpPr>
        <p:spPr>
          <a:xfrm rot="5212879">
            <a:off x="13080287" y="8096590"/>
            <a:ext cx="1324428" cy="3428939"/>
          </a:xfrm>
          <a:custGeom>
            <a:avLst/>
            <a:gdLst/>
            <a:ahLst/>
            <a:cxnLst/>
            <a:rect l="l" t="t" r="r" b="b"/>
            <a:pathLst>
              <a:path w="1324428" h="3428939">
                <a:moveTo>
                  <a:pt x="0" y="0"/>
                </a:moveTo>
                <a:lnTo>
                  <a:pt x="1324428" y="0"/>
                </a:lnTo>
                <a:lnTo>
                  <a:pt x="1324428" y="3428939"/>
                </a:lnTo>
                <a:lnTo>
                  <a:pt x="0" y="3428939"/>
                </a:lnTo>
                <a:lnTo>
                  <a:pt x="0" y="0"/>
                </a:lnTo>
                <a:close/>
              </a:path>
            </a:pathLst>
          </a:custGeom>
          <a:blipFill>
            <a:blip r:embed="rId8">
              <a:alphaModFix amt="88000"/>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1028700" y="4058345"/>
            <a:ext cx="8064919" cy="5380095"/>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sp>
      <p:sp>
        <p:nvSpPr>
          <p:cNvPr id="4" name="TextBox 4"/>
          <p:cNvSpPr txBox="1"/>
          <p:nvPr/>
        </p:nvSpPr>
        <p:spPr>
          <a:xfrm>
            <a:off x="3545468" y="1200845"/>
            <a:ext cx="11482881" cy="1736726"/>
          </a:xfrm>
          <a:prstGeom prst="rect">
            <a:avLst/>
          </a:prstGeom>
        </p:spPr>
        <p:txBody>
          <a:bodyPr lIns="0" tIns="0" rIns="0" bIns="0" rtlCol="0" anchor="t">
            <a:spAutoFit/>
          </a:bodyPr>
          <a:lstStyle/>
          <a:p>
            <a:pPr algn="ctr">
              <a:lnSpc>
                <a:spcPts val="13999"/>
              </a:lnSpc>
              <a:spcBef>
                <a:spcPct val="0"/>
              </a:spcBef>
            </a:pPr>
            <a:r>
              <a:rPr lang="en-US" sz="9999" spc="269">
                <a:solidFill>
                  <a:srgbClr val="FFFFFF"/>
                </a:solidFill>
                <a:latin typeface="Arimo Bold"/>
              </a:rPr>
              <a:t>Tấn công Liên Xô</a:t>
            </a:r>
          </a:p>
        </p:txBody>
      </p:sp>
      <p:sp>
        <p:nvSpPr>
          <p:cNvPr id="5" name="Freeform 5"/>
          <p:cNvSpPr/>
          <p:nvPr/>
        </p:nvSpPr>
        <p:spPr>
          <a:xfrm rot="-10800000" flipH="1" flipV="1">
            <a:off x="9286909" y="4058345"/>
            <a:ext cx="8064919" cy="5380095"/>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sp>
      <p:sp>
        <p:nvSpPr>
          <p:cNvPr id="6" name="TextBox 6"/>
          <p:cNvSpPr txBox="1"/>
          <p:nvPr/>
        </p:nvSpPr>
        <p:spPr>
          <a:xfrm>
            <a:off x="1416262" y="4715948"/>
            <a:ext cx="7289796" cy="4017264"/>
          </a:xfrm>
          <a:prstGeom prst="rect">
            <a:avLst/>
          </a:prstGeom>
        </p:spPr>
        <p:txBody>
          <a:bodyPr lIns="0" tIns="0" rIns="0" bIns="0" rtlCol="0" anchor="t">
            <a:spAutoFit/>
          </a:bodyPr>
          <a:lstStyle/>
          <a:p>
            <a:pPr algn="ctr">
              <a:lnSpc>
                <a:spcPts val="3588"/>
              </a:lnSpc>
            </a:pPr>
            <a:r>
              <a:rPr lang="en-US" sz="2600">
                <a:solidFill>
                  <a:srgbClr val="402B2B"/>
                </a:solidFill>
                <a:latin typeface="Atkinson Hyperlegible"/>
              </a:rPr>
              <a:t>Rạng sáng ngày 22/6/1941, phát xít Đức bất ngờ tấn công Liên Xô với một lực lượng quân sự khổng lồ: 5,5 triệu quân, gồm 190 sư đoàn (153 sư đoàn Đức và các sư đoàn của Italia, Rumani, Phần Lan, Hunggari...), trong đó có 17 sư đoàn xe tăng (hơn 4.000 chiếc) và trên 5.000 máy bay, quân Đức áp dụng chiến lược "chiến trành chớp nhoáng" nhằm "đánh quy nước Nga" trong vòng từ một tháng rưỡi đến hai tháng.</a:t>
            </a:r>
          </a:p>
        </p:txBody>
      </p:sp>
      <p:sp>
        <p:nvSpPr>
          <p:cNvPr id="7" name="TextBox 7"/>
          <p:cNvSpPr txBox="1"/>
          <p:nvPr/>
        </p:nvSpPr>
        <p:spPr>
          <a:xfrm>
            <a:off x="9746915" y="4959285"/>
            <a:ext cx="7144908" cy="3121914"/>
          </a:xfrm>
          <a:prstGeom prst="rect">
            <a:avLst/>
          </a:prstGeom>
        </p:spPr>
        <p:txBody>
          <a:bodyPr lIns="0" tIns="0" rIns="0" bIns="0" rtlCol="0" anchor="t">
            <a:spAutoFit/>
          </a:bodyPr>
          <a:lstStyle/>
          <a:p>
            <a:pPr algn="ctr">
              <a:lnSpc>
                <a:spcPts val="3588"/>
              </a:lnSpc>
            </a:pPr>
            <a:r>
              <a:rPr lang="en-US" sz="2600">
                <a:solidFill>
                  <a:srgbClr val="402B2B"/>
                </a:solidFill>
                <a:latin typeface="Atkinson Hyperlegible"/>
              </a:rPr>
              <a:t>Với 80 sư đoàn, trong đó có 23 sư đoàn xe tăng và cơ giới (khoảng 1 triệu quân), gần 1.000 máy bay, chiếm ưu thế áp đảo với Hồng quân Liên Xô, quân đội phát xít ào ạt mở hai đợt tấn công đại quy mô vào Matxcova trong tháng 10 và tháng 11/1941 với hi vọng thắng lợi ở đây sẽ quyết định kết cục của chiến tranh. </a:t>
            </a:r>
          </a:p>
        </p:txBody>
      </p:sp>
      <p:sp>
        <p:nvSpPr>
          <p:cNvPr id="8" name="Freeform 8"/>
          <p:cNvSpPr/>
          <p:nvPr/>
        </p:nvSpPr>
        <p:spPr>
          <a:xfrm>
            <a:off x="3823118" y="2990148"/>
            <a:ext cx="10984264" cy="339514"/>
          </a:xfrm>
          <a:custGeom>
            <a:avLst/>
            <a:gdLst/>
            <a:ahLst/>
            <a:cxnLst/>
            <a:rect l="l" t="t" r="r" b="b"/>
            <a:pathLst>
              <a:path w="10984264" h="339514">
                <a:moveTo>
                  <a:pt x="0" y="0"/>
                </a:moveTo>
                <a:lnTo>
                  <a:pt x="10984264" y="0"/>
                </a:lnTo>
                <a:lnTo>
                  <a:pt x="10984264" y="339514"/>
                </a:lnTo>
                <a:lnTo>
                  <a:pt x="0" y="339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8087">
            <a:off x="4817549" y="3939634"/>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6"/>
            <a:stretch>
              <a:fillRect/>
            </a:stretch>
          </a:blipFill>
        </p:spPr>
      </p:sp>
      <p:sp>
        <p:nvSpPr>
          <p:cNvPr id="10" name="Freeform 10"/>
          <p:cNvSpPr/>
          <p:nvPr/>
        </p:nvSpPr>
        <p:spPr>
          <a:xfrm rot="-68087">
            <a:off x="13182955" y="3939634"/>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6"/>
            <a:stretch>
              <a:fillRect/>
            </a:stretch>
          </a:blipFill>
        </p:spPr>
      </p:sp>
      <p:grpSp>
        <p:nvGrpSpPr>
          <p:cNvPr id="11" name="Group 11"/>
          <p:cNvGrpSpPr>
            <a:grpSpLocks noChangeAspect="1"/>
          </p:cNvGrpSpPr>
          <p:nvPr/>
        </p:nvGrpSpPr>
        <p:grpSpPr>
          <a:xfrm rot="-8100000">
            <a:off x="15178109" y="-3817664"/>
            <a:ext cx="12231769" cy="8471632"/>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60874" b="-60874"/>
              </a:stretch>
            </a:blipFill>
          </p:spPr>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sp>
        <p:nvSpPr>
          <p:cNvPr id="14" name="Freeform 14"/>
          <p:cNvSpPr/>
          <p:nvPr/>
        </p:nvSpPr>
        <p:spPr>
          <a:xfrm rot="-1012417">
            <a:off x="15284047" y="-7784"/>
            <a:ext cx="6007906" cy="4175495"/>
          </a:xfrm>
          <a:custGeom>
            <a:avLst/>
            <a:gdLst/>
            <a:ahLst/>
            <a:cxnLst/>
            <a:rect l="l" t="t" r="r" b="b"/>
            <a:pathLst>
              <a:path w="6007906" h="4175495">
                <a:moveTo>
                  <a:pt x="0" y="0"/>
                </a:moveTo>
                <a:lnTo>
                  <a:pt x="6007906" y="0"/>
                </a:lnTo>
                <a:lnTo>
                  <a:pt x="6007906" y="4175495"/>
                </a:lnTo>
                <a:lnTo>
                  <a:pt x="0" y="4175495"/>
                </a:lnTo>
                <a:lnTo>
                  <a:pt x="0" y="0"/>
                </a:lnTo>
                <a:close/>
              </a:path>
            </a:pathLst>
          </a:custGeom>
          <a:blipFill>
            <a:blip r:embed="rId9"/>
            <a:stretch>
              <a:fillRect/>
            </a:stretch>
          </a:blipFill>
        </p:spPr>
      </p:sp>
      <p:grpSp>
        <p:nvGrpSpPr>
          <p:cNvPr id="15" name="Group 15"/>
          <p:cNvGrpSpPr>
            <a:grpSpLocks noChangeAspect="1"/>
          </p:cNvGrpSpPr>
          <p:nvPr/>
        </p:nvGrpSpPr>
        <p:grpSpPr>
          <a:xfrm rot="-1733462">
            <a:off x="-7786722" y="-1936157"/>
            <a:ext cx="10325542" cy="7151394"/>
            <a:chOff x="0" y="0"/>
            <a:chExt cx="3429000" cy="2374900"/>
          </a:xfrm>
        </p:grpSpPr>
        <p:sp>
          <p:nvSpPr>
            <p:cNvPr id="16"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a:stretch>
                <a:fillRect t="-50618" b="-50618"/>
              </a:stretch>
            </a:blipFill>
          </p:spPr>
        </p:sp>
        <p:sp>
          <p:nvSpPr>
            <p:cNvPr id="17"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sp>
        <p:nvSpPr>
          <p:cNvPr id="18" name="Freeform 18"/>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11">
              <a:alphaModFix amt="88000"/>
            </a:blip>
            <a:stretch>
              <a:fillRect/>
            </a:stretch>
          </a:blipFill>
        </p:spPr>
      </p:sp>
      <p:sp>
        <p:nvSpPr>
          <p:cNvPr id="19" name="Freeform 19"/>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12">
              <a:alphaModFix amt="88000"/>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179070" y="-836991"/>
            <a:ext cx="17929860" cy="11960981"/>
          </a:xfrm>
          <a:custGeom>
            <a:avLst/>
            <a:gdLst/>
            <a:ahLst/>
            <a:cxnLst/>
            <a:rect l="l" t="t" r="r" b="b"/>
            <a:pathLst>
              <a:path w="17929860" h="11960981">
                <a:moveTo>
                  <a:pt x="17929860" y="11960982"/>
                </a:moveTo>
                <a:lnTo>
                  <a:pt x="0" y="11960982"/>
                </a:lnTo>
                <a:lnTo>
                  <a:pt x="0" y="0"/>
                </a:lnTo>
                <a:lnTo>
                  <a:pt x="17929860" y="0"/>
                </a:lnTo>
                <a:lnTo>
                  <a:pt x="17929860" y="11960982"/>
                </a:lnTo>
                <a:close/>
              </a:path>
            </a:pathLst>
          </a:custGeom>
          <a:blipFill>
            <a:blip r:embed="rId3"/>
            <a:stretch>
              <a:fillRect/>
            </a:stretch>
          </a:blipFill>
        </p:spPr>
      </p:sp>
      <p:sp>
        <p:nvSpPr>
          <p:cNvPr id="4" name="Freeform 4"/>
          <p:cNvSpPr/>
          <p:nvPr/>
        </p:nvSpPr>
        <p:spPr>
          <a:xfrm>
            <a:off x="1584844" y="3660296"/>
            <a:ext cx="2269001" cy="2263363"/>
          </a:xfrm>
          <a:custGeom>
            <a:avLst/>
            <a:gdLst/>
            <a:ahLst/>
            <a:cxnLst/>
            <a:rect l="l" t="t" r="r" b="b"/>
            <a:pathLst>
              <a:path w="2269001" h="2263363">
                <a:moveTo>
                  <a:pt x="0" y="0"/>
                </a:moveTo>
                <a:lnTo>
                  <a:pt x="2269001" y="0"/>
                </a:lnTo>
                <a:lnTo>
                  <a:pt x="2269001" y="2263363"/>
                </a:lnTo>
                <a:lnTo>
                  <a:pt x="0" y="22633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777714" y="3853516"/>
            <a:ext cx="1870886" cy="1872216"/>
          </a:xfrm>
          <a:custGeom>
            <a:avLst/>
            <a:gdLst/>
            <a:ahLst/>
            <a:cxnLst/>
            <a:rect l="l" t="t" r="r" b="b"/>
            <a:pathLst>
              <a:path w="1870886" h="1872216">
                <a:moveTo>
                  <a:pt x="0" y="0"/>
                </a:moveTo>
                <a:lnTo>
                  <a:pt x="1870886" y="0"/>
                </a:lnTo>
                <a:lnTo>
                  <a:pt x="1870886" y="1872216"/>
                </a:lnTo>
                <a:lnTo>
                  <a:pt x="0" y="1872216"/>
                </a:lnTo>
                <a:lnTo>
                  <a:pt x="0" y="0"/>
                </a:lnTo>
                <a:close/>
              </a:path>
            </a:pathLst>
          </a:custGeom>
          <a:blipFill>
            <a:blip r:embed="rId6"/>
            <a:stretch>
              <a:fillRect l="-20685" r="-20685"/>
            </a:stretch>
          </a:blipFill>
        </p:spPr>
      </p:sp>
      <p:grpSp>
        <p:nvGrpSpPr>
          <p:cNvPr id="6" name="Group 6"/>
          <p:cNvGrpSpPr/>
          <p:nvPr/>
        </p:nvGrpSpPr>
        <p:grpSpPr>
          <a:xfrm>
            <a:off x="1584844" y="7007667"/>
            <a:ext cx="2269001" cy="2263363"/>
            <a:chOff x="0" y="0"/>
            <a:chExt cx="3025335" cy="3017817"/>
          </a:xfrm>
        </p:grpSpPr>
        <p:sp>
          <p:nvSpPr>
            <p:cNvPr id="7" name="Freeform 7"/>
            <p:cNvSpPr/>
            <p:nvPr/>
          </p:nvSpPr>
          <p:spPr>
            <a:xfrm>
              <a:off x="0" y="0"/>
              <a:ext cx="3025335" cy="3017817"/>
            </a:xfrm>
            <a:custGeom>
              <a:avLst/>
              <a:gdLst/>
              <a:ahLst/>
              <a:cxnLst/>
              <a:rect l="l" t="t" r="r" b="b"/>
              <a:pathLst>
                <a:path w="3025335" h="3017817">
                  <a:moveTo>
                    <a:pt x="0" y="0"/>
                  </a:moveTo>
                  <a:lnTo>
                    <a:pt x="3025335" y="0"/>
                  </a:lnTo>
                  <a:lnTo>
                    <a:pt x="3025335" y="3017817"/>
                  </a:lnTo>
                  <a:lnTo>
                    <a:pt x="0" y="301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57160" y="257627"/>
              <a:ext cx="2530696" cy="2496288"/>
            </a:xfrm>
            <a:custGeom>
              <a:avLst/>
              <a:gdLst/>
              <a:ahLst/>
              <a:cxnLst/>
              <a:rect l="l" t="t" r="r" b="b"/>
              <a:pathLst>
                <a:path w="2530696" h="2496288">
                  <a:moveTo>
                    <a:pt x="0" y="0"/>
                  </a:moveTo>
                  <a:lnTo>
                    <a:pt x="2530696" y="0"/>
                  </a:lnTo>
                  <a:lnTo>
                    <a:pt x="2530696" y="2496288"/>
                  </a:lnTo>
                  <a:lnTo>
                    <a:pt x="0" y="2496288"/>
                  </a:lnTo>
                  <a:lnTo>
                    <a:pt x="0" y="0"/>
                  </a:lnTo>
                  <a:close/>
                </a:path>
              </a:pathLst>
            </a:custGeom>
            <a:blipFill>
              <a:blip r:embed="rId7"/>
              <a:stretch>
                <a:fillRect l="-37367" r="-37367"/>
              </a:stretch>
            </a:blipFill>
          </p:spPr>
        </p:sp>
      </p:grpSp>
      <p:grpSp>
        <p:nvGrpSpPr>
          <p:cNvPr id="9" name="Group 9"/>
          <p:cNvGrpSpPr/>
          <p:nvPr/>
        </p:nvGrpSpPr>
        <p:grpSpPr>
          <a:xfrm>
            <a:off x="9648825" y="3660296"/>
            <a:ext cx="2269001" cy="2263363"/>
            <a:chOff x="0" y="0"/>
            <a:chExt cx="3025335" cy="3017817"/>
          </a:xfrm>
        </p:grpSpPr>
        <p:sp>
          <p:nvSpPr>
            <p:cNvPr id="10" name="Freeform 10"/>
            <p:cNvSpPr/>
            <p:nvPr/>
          </p:nvSpPr>
          <p:spPr>
            <a:xfrm>
              <a:off x="0" y="0"/>
              <a:ext cx="3025335" cy="3017817"/>
            </a:xfrm>
            <a:custGeom>
              <a:avLst/>
              <a:gdLst/>
              <a:ahLst/>
              <a:cxnLst/>
              <a:rect l="l" t="t" r="r" b="b"/>
              <a:pathLst>
                <a:path w="3025335" h="3017817">
                  <a:moveTo>
                    <a:pt x="0" y="0"/>
                  </a:moveTo>
                  <a:lnTo>
                    <a:pt x="3025335" y="0"/>
                  </a:lnTo>
                  <a:lnTo>
                    <a:pt x="3025335" y="3017817"/>
                  </a:lnTo>
                  <a:lnTo>
                    <a:pt x="0" y="301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257160" y="257627"/>
              <a:ext cx="2494514" cy="2496288"/>
            </a:xfrm>
            <a:custGeom>
              <a:avLst/>
              <a:gdLst/>
              <a:ahLst/>
              <a:cxnLst/>
              <a:rect l="l" t="t" r="r" b="b"/>
              <a:pathLst>
                <a:path w="2494514" h="2496288">
                  <a:moveTo>
                    <a:pt x="0" y="0"/>
                  </a:moveTo>
                  <a:lnTo>
                    <a:pt x="2494515" y="0"/>
                  </a:lnTo>
                  <a:lnTo>
                    <a:pt x="2494515" y="2496288"/>
                  </a:lnTo>
                  <a:lnTo>
                    <a:pt x="0" y="2496288"/>
                  </a:lnTo>
                  <a:lnTo>
                    <a:pt x="0" y="0"/>
                  </a:lnTo>
                  <a:close/>
                </a:path>
              </a:pathLst>
            </a:custGeom>
            <a:blipFill>
              <a:blip r:embed="rId8"/>
              <a:stretch>
                <a:fillRect l="-18133" r="-18133"/>
              </a:stretch>
            </a:blipFill>
          </p:spPr>
        </p:sp>
      </p:grpSp>
      <p:sp>
        <p:nvSpPr>
          <p:cNvPr id="12" name="TextBox 12"/>
          <p:cNvSpPr txBox="1"/>
          <p:nvPr/>
        </p:nvSpPr>
        <p:spPr>
          <a:xfrm>
            <a:off x="4362265" y="3641246"/>
            <a:ext cx="4308636" cy="2463673"/>
          </a:xfrm>
          <a:prstGeom prst="rect">
            <a:avLst/>
          </a:prstGeom>
        </p:spPr>
        <p:txBody>
          <a:bodyPr lIns="0" tIns="0" rIns="0" bIns="0" rtlCol="0" anchor="t">
            <a:spAutoFit/>
          </a:bodyPr>
          <a:lstStyle/>
          <a:p>
            <a:pPr algn="just">
              <a:lnSpc>
                <a:spcPts val="2815"/>
              </a:lnSpc>
            </a:pPr>
            <a:r>
              <a:rPr lang="en-US" sz="2199">
                <a:solidFill>
                  <a:srgbClr val="3D2007"/>
                </a:solidFill>
                <a:latin typeface="Atkinson Hyperlegible"/>
              </a:rPr>
              <a:t>Ngày 07/12/1941, vào lúc 7 giờ 55 phút giờ địa phương, không quân và hải quân Nhật, dưới sự chỉ huy của Đô đốc Yamamôtô đã mở cuộc tấn công bất ngờ vào Hạm đội Thái Bình Dương của Mĩ ở Trân Châu Cảng.</a:t>
            </a:r>
          </a:p>
        </p:txBody>
      </p:sp>
      <p:grpSp>
        <p:nvGrpSpPr>
          <p:cNvPr id="13" name="Group 13"/>
          <p:cNvGrpSpPr/>
          <p:nvPr/>
        </p:nvGrpSpPr>
        <p:grpSpPr>
          <a:xfrm>
            <a:off x="9648825" y="7049653"/>
            <a:ext cx="2269001" cy="2263363"/>
            <a:chOff x="0" y="0"/>
            <a:chExt cx="3025335" cy="3017817"/>
          </a:xfrm>
        </p:grpSpPr>
        <p:sp>
          <p:nvSpPr>
            <p:cNvPr id="14" name="Freeform 14"/>
            <p:cNvSpPr/>
            <p:nvPr/>
          </p:nvSpPr>
          <p:spPr>
            <a:xfrm>
              <a:off x="0" y="0"/>
              <a:ext cx="3025335" cy="3017817"/>
            </a:xfrm>
            <a:custGeom>
              <a:avLst/>
              <a:gdLst/>
              <a:ahLst/>
              <a:cxnLst/>
              <a:rect l="l" t="t" r="r" b="b"/>
              <a:pathLst>
                <a:path w="3025335" h="3017817">
                  <a:moveTo>
                    <a:pt x="0" y="0"/>
                  </a:moveTo>
                  <a:lnTo>
                    <a:pt x="3025335" y="0"/>
                  </a:lnTo>
                  <a:lnTo>
                    <a:pt x="3025335" y="3017817"/>
                  </a:lnTo>
                  <a:lnTo>
                    <a:pt x="0" y="301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257160" y="257627"/>
              <a:ext cx="2494514" cy="2496288"/>
            </a:xfrm>
            <a:custGeom>
              <a:avLst/>
              <a:gdLst/>
              <a:ahLst/>
              <a:cxnLst/>
              <a:rect l="l" t="t" r="r" b="b"/>
              <a:pathLst>
                <a:path w="2494514" h="2496288">
                  <a:moveTo>
                    <a:pt x="0" y="0"/>
                  </a:moveTo>
                  <a:lnTo>
                    <a:pt x="2494515" y="0"/>
                  </a:lnTo>
                  <a:lnTo>
                    <a:pt x="2494515" y="2496288"/>
                  </a:lnTo>
                  <a:lnTo>
                    <a:pt x="0" y="2496288"/>
                  </a:lnTo>
                  <a:lnTo>
                    <a:pt x="0" y="0"/>
                  </a:lnTo>
                  <a:close/>
                </a:path>
              </a:pathLst>
            </a:custGeom>
            <a:blipFill>
              <a:blip r:embed="rId9"/>
              <a:stretch>
                <a:fillRect l="-25741" r="-25741"/>
              </a:stretch>
            </a:blipFill>
          </p:spPr>
        </p:sp>
      </p:grpSp>
      <p:sp>
        <p:nvSpPr>
          <p:cNvPr id="16" name="TextBox 16"/>
          <p:cNvSpPr txBox="1"/>
          <p:nvPr/>
        </p:nvSpPr>
        <p:spPr>
          <a:xfrm>
            <a:off x="3061389" y="313190"/>
            <a:ext cx="12165222" cy="2460625"/>
          </a:xfrm>
          <a:prstGeom prst="rect">
            <a:avLst/>
          </a:prstGeom>
        </p:spPr>
        <p:txBody>
          <a:bodyPr lIns="0" tIns="0" rIns="0" bIns="0" rtlCol="0" anchor="t">
            <a:spAutoFit/>
          </a:bodyPr>
          <a:lstStyle/>
          <a:p>
            <a:pPr algn="ctr">
              <a:lnSpc>
                <a:spcPts val="9799"/>
              </a:lnSpc>
              <a:spcBef>
                <a:spcPct val="0"/>
              </a:spcBef>
            </a:pPr>
            <a:r>
              <a:rPr lang="en-US" sz="6999">
                <a:solidFill>
                  <a:srgbClr val="402B2B"/>
                </a:solidFill>
                <a:latin typeface="Arimo"/>
              </a:rPr>
              <a:t>Chiến tranh Thái Bình Dương bùng nổ</a:t>
            </a:r>
          </a:p>
        </p:txBody>
      </p:sp>
      <p:grpSp>
        <p:nvGrpSpPr>
          <p:cNvPr id="17" name="Group 17"/>
          <p:cNvGrpSpPr/>
          <p:nvPr/>
        </p:nvGrpSpPr>
        <p:grpSpPr>
          <a:xfrm>
            <a:off x="4362265" y="2961026"/>
            <a:ext cx="9214857" cy="193081"/>
            <a:chOff x="0" y="0"/>
            <a:chExt cx="12286476" cy="257441"/>
          </a:xfrm>
        </p:grpSpPr>
        <p:sp>
          <p:nvSpPr>
            <p:cNvPr id="18" name="Freeform 18"/>
            <p:cNvSpPr/>
            <p:nvPr/>
          </p:nvSpPr>
          <p:spPr>
            <a:xfrm>
              <a:off x="0" y="0"/>
              <a:ext cx="4174821" cy="197665"/>
            </a:xfrm>
            <a:custGeom>
              <a:avLst/>
              <a:gdLst/>
              <a:ahLst/>
              <a:cxnLst/>
              <a:rect l="l" t="t" r="r" b="b"/>
              <a:pathLst>
                <a:path w="4174821" h="197665">
                  <a:moveTo>
                    <a:pt x="0" y="0"/>
                  </a:moveTo>
                  <a:lnTo>
                    <a:pt x="4174821" y="0"/>
                  </a:lnTo>
                  <a:lnTo>
                    <a:pt x="4174821" y="197665"/>
                  </a:lnTo>
                  <a:lnTo>
                    <a:pt x="0" y="197665"/>
                  </a:lnTo>
                  <a:lnTo>
                    <a:pt x="0" y="0"/>
                  </a:lnTo>
                  <a:close/>
                </a:path>
              </a:pathLst>
            </a:custGeom>
            <a:blipFill>
              <a:blip r:embed="rId10">
                <a:extLst>
                  <a:ext uri="{96DAC541-7B7A-43D3-8B79-37D633B846F1}">
                    <asvg:svgBlip xmlns:asvg="http://schemas.microsoft.com/office/drawing/2016/SVG/main" r:embed="rId11"/>
                  </a:ext>
                </a:extLst>
              </a:blip>
              <a:stretch>
                <a:fillRect l="-53181"/>
              </a:stretch>
            </a:blipFill>
          </p:spPr>
        </p:sp>
        <p:sp>
          <p:nvSpPr>
            <p:cNvPr id="19" name="Freeform 19"/>
            <p:cNvSpPr/>
            <p:nvPr/>
          </p:nvSpPr>
          <p:spPr>
            <a:xfrm>
              <a:off x="3946221" y="29888"/>
              <a:ext cx="6395056" cy="197665"/>
            </a:xfrm>
            <a:custGeom>
              <a:avLst/>
              <a:gdLst/>
              <a:ahLst/>
              <a:cxnLst/>
              <a:rect l="l" t="t" r="r" b="b"/>
              <a:pathLst>
                <a:path w="6395056" h="197665">
                  <a:moveTo>
                    <a:pt x="0" y="0"/>
                  </a:moveTo>
                  <a:lnTo>
                    <a:pt x="6395056" y="0"/>
                  </a:lnTo>
                  <a:lnTo>
                    <a:pt x="6395056" y="197665"/>
                  </a:lnTo>
                  <a:lnTo>
                    <a:pt x="0" y="197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10112677" y="59776"/>
              <a:ext cx="2173799" cy="197665"/>
            </a:xfrm>
            <a:custGeom>
              <a:avLst/>
              <a:gdLst/>
              <a:ahLst/>
              <a:cxnLst/>
              <a:rect l="l" t="t" r="r" b="b"/>
              <a:pathLst>
                <a:path w="2173799" h="197665">
                  <a:moveTo>
                    <a:pt x="0" y="0"/>
                  </a:moveTo>
                  <a:lnTo>
                    <a:pt x="2173799" y="0"/>
                  </a:lnTo>
                  <a:lnTo>
                    <a:pt x="2173799" y="197665"/>
                  </a:lnTo>
                  <a:lnTo>
                    <a:pt x="0" y="197665"/>
                  </a:lnTo>
                  <a:lnTo>
                    <a:pt x="0" y="0"/>
                  </a:lnTo>
                  <a:close/>
                </a:path>
              </a:pathLst>
            </a:custGeom>
            <a:blipFill>
              <a:blip r:embed="rId10">
                <a:extLst>
                  <a:ext uri="{96DAC541-7B7A-43D3-8B79-37D633B846F1}">
                    <asvg:svgBlip xmlns:asvg="http://schemas.microsoft.com/office/drawing/2016/SVG/main" r:embed="rId11"/>
                  </a:ext>
                </a:extLst>
              </a:blip>
              <a:stretch>
                <a:fillRect r="-194188"/>
              </a:stretch>
            </a:blipFill>
          </p:spPr>
        </p:sp>
      </p:grpSp>
      <p:sp>
        <p:nvSpPr>
          <p:cNvPr id="21" name="Freeform 21"/>
          <p:cNvSpPr/>
          <p:nvPr/>
        </p:nvSpPr>
        <p:spPr>
          <a:xfrm>
            <a:off x="0" y="-572832"/>
            <a:ext cx="3035421" cy="3533858"/>
          </a:xfrm>
          <a:custGeom>
            <a:avLst/>
            <a:gdLst/>
            <a:ahLst/>
            <a:cxnLst/>
            <a:rect l="l" t="t" r="r" b="b"/>
            <a:pathLst>
              <a:path w="3035421" h="3533858">
                <a:moveTo>
                  <a:pt x="0" y="0"/>
                </a:moveTo>
                <a:lnTo>
                  <a:pt x="3035421" y="0"/>
                </a:lnTo>
                <a:lnTo>
                  <a:pt x="3035421" y="3533858"/>
                </a:lnTo>
                <a:lnTo>
                  <a:pt x="0" y="3533858"/>
                </a:lnTo>
                <a:lnTo>
                  <a:pt x="0" y="0"/>
                </a:lnTo>
                <a:close/>
              </a:path>
            </a:pathLst>
          </a:custGeom>
          <a:blipFill>
            <a:blip r:embed="rId12"/>
            <a:stretch>
              <a:fillRect b="-167378"/>
            </a:stretch>
          </a:blipFill>
        </p:spPr>
      </p:sp>
      <p:sp>
        <p:nvSpPr>
          <p:cNvPr id="22" name="Freeform 22"/>
          <p:cNvSpPr/>
          <p:nvPr/>
        </p:nvSpPr>
        <p:spPr>
          <a:xfrm rot="-1855457">
            <a:off x="17561223" y="-375144"/>
            <a:ext cx="1239885" cy="4001242"/>
          </a:xfrm>
          <a:custGeom>
            <a:avLst/>
            <a:gdLst/>
            <a:ahLst/>
            <a:cxnLst/>
            <a:rect l="l" t="t" r="r" b="b"/>
            <a:pathLst>
              <a:path w="1239885" h="4001242">
                <a:moveTo>
                  <a:pt x="0" y="0"/>
                </a:moveTo>
                <a:lnTo>
                  <a:pt x="1239885" y="0"/>
                </a:lnTo>
                <a:lnTo>
                  <a:pt x="1239885" y="4001242"/>
                </a:lnTo>
                <a:lnTo>
                  <a:pt x="0" y="4001242"/>
                </a:lnTo>
                <a:lnTo>
                  <a:pt x="0" y="0"/>
                </a:lnTo>
                <a:close/>
              </a:path>
            </a:pathLst>
          </a:custGeom>
          <a:blipFill>
            <a:blip r:embed="rId13">
              <a:alphaModFix amt="88000"/>
            </a:blip>
            <a:stretch>
              <a:fillRect l="-12323" r="-12323"/>
            </a:stretch>
          </a:blipFill>
        </p:spPr>
      </p:sp>
      <p:sp>
        <p:nvSpPr>
          <p:cNvPr id="23" name="Freeform 23"/>
          <p:cNvSpPr/>
          <p:nvPr/>
        </p:nvSpPr>
        <p:spPr>
          <a:xfrm rot="-8696648">
            <a:off x="15208406" y="1452723"/>
            <a:ext cx="4137046" cy="1333653"/>
          </a:xfrm>
          <a:custGeom>
            <a:avLst/>
            <a:gdLst/>
            <a:ahLst/>
            <a:cxnLst/>
            <a:rect l="l" t="t" r="r" b="b"/>
            <a:pathLst>
              <a:path w="4137046" h="1333653">
                <a:moveTo>
                  <a:pt x="0" y="0"/>
                </a:moveTo>
                <a:lnTo>
                  <a:pt x="4137045" y="0"/>
                </a:lnTo>
                <a:lnTo>
                  <a:pt x="4137045" y="1333653"/>
                </a:lnTo>
                <a:lnTo>
                  <a:pt x="0" y="1333653"/>
                </a:lnTo>
                <a:lnTo>
                  <a:pt x="0" y="0"/>
                </a:lnTo>
                <a:close/>
              </a:path>
            </a:pathLst>
          </a:custGeom>
          <a:blipFill>
            <a:blip r:embed="rId14">
              <a:alphaModFix amt="70000"/>
            </a:blip>
            <a:stretch>
              <a:fillRect l="-65317"/>
            </a:stretch>
          </a:blipFill>
        </p:spPr>
      </p:sp>
      <p:sp>
        <p:nvSpPr>
          <p:cNvPr id="24" name="TextBox 24"/>
          <p:cNvSpPr txBox="1"/>
          <p:nvPr/>
        </p:nvSpPr>
        <p:spPr>
          <a:xfrm>
            <a:off x="4362265" y="7059178"/>
            <a:ext cx="4308636" cy="2111248"/>
          </a:xfrm>
          <a:prstGeom prst="rect">
            <a:avLst/>
          </a:prstGeom>
        </p:spPr>
        <p:txBody>
          <a:bodyPr lIns="0" tIns="0" rIns="0" bIns="0" rtlCol="0" anchor="t">
            <a:spAutoFit/>
          </a:bodyPr>
          <a:lstStyle/>
          <a:p>
            <a:pPr algn="just">
              <a:lnSpc>
                <a:spcPts val="2815"/>
              </a:lnSpc>
            </a:pPr>
            <a:r>
              <a:rPr lang="en-US" sz="2199">
                <a:solidFill>
                  <a:srgbClr val="3D2007"/>
                </a:solidFill>
                <a:latin typeface="Atkinson Hyperlegible"/>
              </a:rPr>
              <a:t>Từ cuối năm 1941 đến tháng 5/1942, Nhật Bản phát động cuộc tấn công toàn diện ở Đông Nam Á và Thái Bình Dương, đánh chiếm các thuộc địa của Mĩ, Anh, Pháp, Hà Lan... ở khu vực này. </a:t>
            </a:r>
          </a:p>
        </p:txBody>
      </p:sp>
      <p:sp>
        <p:nvSpPr>
          <p:cNvPr id="25" name="TextBox 25"/>
          <p:cNvSpPr txBox="1"/>
          <p:nvPr/>
        </p:nvSpPr>
        <p:spPr>
          <a:xfrm>
            <a:off x="12422651" y="3641246"/>
            <a:ext cx="4308636" cy="2463673"/>
          </a:xfrm>
          <a:prstGeom prst="rect">
            <a:avLst/>
          </a:prstGeom>
        </p:spPr>
        <p:txBody>
          <a:bodyPr lIns="0" tIns="0" rIns="0" bIns="0" rtlCol="0" anchor="t">
            <a:spAutoFit/>
          </a:bodyPr>
          <a:lstStyle/>
          <a:p>
            <a:pPr algn="just">
              <a:lnSpc>
                <a:spcPts val="2815"/>
              </a:lnSpc>
            </a:pPr>
            <a:r>
              <a:rPr lang="en-US" sz="2199">
                <a:solidFill>
                  <a:srgbClr val="3D2007"/>
                </a:solidFill>
                <a:latin typeface="Atkinson Hyperlegible"/>
              </a:rPr>
              <a:t>Cùng với việc đánh chiếm Đông Nam Á, quân Nhật mở rộng xâm lược ở Thái Bình Dương, chiếm các đảo Guam, Uâycơ của Mĩ. Tháng 4/1941, Nhật chiếm phần lớn đảo Tân Ghinê, trực tiếp uy hiếp Australia. </a:t>
            </a:r>
          </a:p>
        </p:txBody>
      </p:sp>
      <p:sp>
        <p:nvSpPr>
          <p:cNvPr id="26" name="TextBox 26"/>
          <p:cNvSpPr txBox="1"/>
          <p:nvPr/>
        </p:nvSpPr>
        <p:spPr>
          <a:xfrm>
            <a:off x="12422651" y="6988617"/>
            <a:ext cx="4308636" cy="2816098"/>
          </a:xfrm>
          <a:prstGeom prst="rect">
            <a:avLst/>
          </a:prstGeom>
        </p:spPr>
        <p:txBody>
          <a:bodyPr lIns="0" tIns="0" rIns="0" bIns="0" rtlCol="0" anchor="t">
            <a:spAutoFit/>
          </a:bodyPr>
          <a:lstStyle/>
          <a:p>
            <a:pPr algn="just">
              <a:lnSpc>
                <a:spcPts val="2815"/>
              </a:lnSpc>
            </a:pPr>
            <a:r>
              <a:rPr lang="en-US" sz="2199">
                <a:solidFill>
                  <a:srgbClr val="3D2007"/>
                </a:solidFill>
                <a:latin typeface="Atkinson Hyperlegible"/>
              </a:rPr>
              <a:t>Như vậy, chỉ trong vòng nửa năm sau khi chiến tranh Thái Bình Dương bùng nổ, quân Nhật đã chiếm được toàn bộ khu vực Đông Nam Á, các đảo ở Nam Thái Bình Dương... tổng cộng vào khoảng gần 4 triệu km' với số dân 150 triệu người.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a:grpSpLocks noChangeAspect="1"/>
          </p:cNvGrpSpPr>
          <p:nvPr/>
        </p:nvGrpSpPr>
        <p:grpSpPr>
          <a:xfrm rot="1287677">
            <a:off x="15496393" y="-4956871"/>
            <a:ext cx="12724547" cy="8812927"/>
            <a:chOff x="0" y="0"/>
            <a:chExt cx="3429000" cy="2374900"/>
          </a:xfrm>
        </p:grpSpPr>
        <p:sp>
          <p:nvSpPr>
            <p:cNvPr id="4" name="Freeform 4"/>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3"/>
              <a:stretch>
                <a:fillRect t="-60874" b="-60874"/>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1733462">
            <a:off x="-6182292" y="5317748"/>
            <a:ext cx="8151613" cy="564574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Freeform 9"/>
          <p:cNvSpPr/>
          <p:nvPr/>
        </p:nvSpPr>
        <p:spPr>
          <a:xfrm rot="-10800000" flipV="1">
            <a:off x="3036455" y="1397057"/>
            <a:ext cx="11784232" cy="7861243"/>
          </a:xfrm>
          <a:custGeom>
            <a:avLst/>
            <a:gdLst/>
            <a:ahLst/>
            <a:cxnLst/>
            <a:rect l="l" t="t" r="r" b="b"/>
            <a:pathLst>
              <a:path w="11784232" h="7861243">
                <a:moveTo>
                  <a:pt x="0" y="7861243"/>
                </a:moveTo>
                <a:lnTo>
                  <a:pt x="11784232" y="7861243"/>
                </a:lnTo>
                <a:lnTo>
                  <a:pt x="11784232" y="0"/>
                </a:lnTo>
                <a:lnTo>
                  <a:pt x="0" y="0"/>
                </a:lnTo>
                <a:lnTo>
                  <a:pt x="0" y="7861243"/>
                </a:lnTo>
                <a:close/>
              </a:path>
            </a:pathLst>
          </a:custGeom>
          <a:blipFill>
            <a:blip r:embed="rId6"/>
            <a:stretch>
              <a:fillRect/>
            </a:stretch>
          </a:blipFill>
        </p:spPr>
      </p:sp>
      <p:sp>
        <p:nvSpPr>
          <p:cNvPr id="10" name="Freeform 10"/>
          <p:cNvSpPr/>
          <p:nvPr/>
        </p:nvSpPr>
        <p:spPr>
          <a:xfrm>
            <a:off x="3806109" y="646023"/>
            <a:ext cx="1460924" cy="2058208"/>
          </a:xfrm>
          <a:custGeom>
            <a:avLst/>
            <a:gdLst/>
            <a:ahLst/>
            <a:cxnLst/>
            <a:rect l="l" t="t" r="r" b="b"/>
            <a:pathLst>
              <a:path w="1460924" h="2058208">
                <a:moveTo>
                  <a:pt x="0" y="0"/>
                </a:moveTo>
                <a:lnTo>
                  <a:pt x="1460924" y="0"/>
                </a:lnTo>
                <a:lnTo>
                  <a:pt x="1460924" y="2058208"/>
                </a:lnTo>
                <a:lnTo>
                  <a:pt x="0" y="2058208"/>
                </a:lnTo>
                <a:lnTo>
                  <a:pt x="0" y="0"/>
                </a:lnTo>
                <a:close/>
              </a:path>
            </a:pathLst>
          </a:custGeom>
          <a:blipFill>
            <a:blip r:embed="rId7"/>
            <a:stretch>
              <a:fillRect/>
            </a:stretch>
          </a:blipFill>
        </p:spPr>
      </p:sp>
      <p:grpSp>
        <p:nvGrpSpPr>
          <p:cNvPr id="11" name="Group 11"/>
          <p:cNvGrpSpPr/>
          <p:nvPr/>
        </p:nvGrpSpPr>
        <p:grpSpPr>
          <a:xfrm>
            <a:off x="4247990" y="7947540"/>
            <a:ext cx="9214857" cy="193081"/>
            <a:chOff x="0" y="0"/>
            <a:chExt cx="12286476" cy="257441"/>
          </a:xfrm>
        </p:grpSpPr>
        <p:sp>
          <p:nvSpPr>
            <p:cNvPr id="12" name="Freeform 12"/>
            <p:cNvSpPr/>
            <p:nvPr/>
          </p:nvSpPr>
          <p:spPr>
            <a:xfrm>
              <a:off x="0" y="0"/>
              <a:ext cx="4174821" cy="197665"/>
            </a:xfrm>
            <a:custGeom>
              <a:avLst/>
              <a:gdLst/>
              <a:ahLst/>
              <a:cxnLst/>
              <a:rect l="l" t="t" r="r" b="b"/>
              <a:pathLst>
                <a:path w="4174821" h="197665">
                  <a:moveTo>
                    <a:pt x="0" y="0"/>
                  </a:moveTo>
                  <a:lnTo>
                    <a:pt x="4174821" y="0"/>
                  </a:lnTo>
                  <a:lnTo>
                    <a:pt x="4174821" y="197665"/>
                  </a:lnTo>
                  <a:lnTo>
                    <a:pt x="0" y="197665"/>
                  </a:lnTo>
                  <a:lnTo>
                    <a:pt x="0" y="0"/>
                  </a:lnTo>
                  <a:close/>
                </a:path>
              </a:pathLst>
            </a:custGeom>
            <a:blipFill>
              <a:blip r:embed="rId8">
                <a:extLst>
                  <a:ext uri="{96DAC541-7B7A-43D3-8B79-37D633B846F1}">
                    <asvg:svgBlip xmlns:asvg="http://schemas.microsoft.com/office/drawing/2016/SVG/main" r:embed="rId9"/>
                  </a:ext>
                </a:extLst>
              </a:blip>
              <a:stretch>
                <a:fillRect l="-53181"/>
              </a:stretch>
            </a:blipFill>
          </p:spPr>
        </p:sp>
        <p:sp>
          <p:nvSpPr>
            <p:cNvPr id="13" name="Freeform 13"/>
            <p:cNvSpPr/>
            <p:nvPr/>
          </p:nvSpPr>
          <p:spPr>
            <a:xfrm>
              <a:off x="3946221" y="29888"/>
              <a:ext cx="6395056" cy="197665"/>
            </a:xfrm>
            <a:custGeom>
              <a:avLst/>
              <a:gdLst/>
              <a:ahLst/>
              <a:cxnLst/>
              <a:rect l="l" t="t" r="r" b="b"/>
              <a:pathLst>
                <a:path w="6395056" h="197665">
                  <a:moveTo>
                    <a:pt x="0" y="0"/>
                  </a:moveTo>
                  <a:lnTo>
                    <a:pt x="6395056" y="0"/>
                  </a:lnTo>
                  <a:lnTo>
                    <a:pt x="6395056" y="197665"/>
                  </a:lnTo>
                  <a:lnTo>
                    <a:pt x="0" y="197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0112677" y="59776"/>
              <a:ext cx="2173799" cy="197665"/>
            </a:xfrm>
            <a:custGeom>
              <a:avLst/>
              <a:gdLst/>
              <a:ahLst/>
              <a:cxnLst/>
              <a:rect l="l" t="t" r="r" b="b"/>
              <a:pathLst>
                <a:path w="2173799" h="197665">
                  <a:moveTo>
                    <a:pt x="0" y="0"/>
                  </a:moveTo>
                  <a:lnTo>
                    <a:pt x="2173799" y="0"/>
                  </a:lnTo>
                  <a:lnTo>
                    <a:pt x="2173799" y="197665"/>
                  </a:lnTo>
                  <a:lnTo>
                    <a:pt x="0" y="197665"/>
                  </a:lnTo>
                  <a:lnTo>
                    <a:pt x="0" y="0"/>
                  </a:lnTo>
                  <a:close/>
                </a:path>
              </a:pathLst>
            </a:custGeom>
            <a:blipFill>
              <a:blip r:embed="rId8">
                <a:extLst>
                  <a:ext uri="{96DAC541-7B7A-43D3-8B79-37D633B846F1}">
                    <asvg:svgBlip xmlns:asvg="http://schemas.microsoft.com/office/drawing/2016/SVG/main" r:embed="rId9"/>
                  </a:ext>
                </a:extLst>
              </a:blip>
              <a:stretch>
                <a:fillRect r="-194188"/>
              </a:stretch>
            </a:blipFill>
          </p:spPr>
        </p:sp>
      </p:grpSp>
      <p:sp>
        <p:nvSpPr>
          <p:cNvPr id="15" name="TextBox 15"/>
          <p:cNvSpPr txBox="1"/>
          <p:nvPr/>
        </p:nvSpPr>
        <p:spPr>
          <a:xfrm>
            <a:off x="4247990" y="2869144"/>
            <a:ext cx="9508641" cy="5422392"/>
          </a:xfrm>
          <a:prstGeom prst="rect">
            <a:avLst/>
          </a:prstGeom>
        </p:spPr>
        <p:txBody>
          <a:bodyPr lIns="0" tIns="0" rIns="0" bIns="0" rtlCol="0" anchor="t">
            <a:spAutoFit/>
          </a:bodyPr>
          <a:lstStyle/>
          <a:p>
            <a:pPr algn="just">
              <a:lnSpc>
                <a:spcPts val="4283"/>
              </a:lnSpc>
            </a:pPr>
            <a:r>
              <a:rPr lang="en-US" sz="3399" spc="-74">
                <a:solidFill>
                  <a:srgbClr val="000000"/>
                </a:solidFill>
                <a:latin typeface="Atkinson Hyperlegible"/>
              </a:rPr>
              <a:t>Nhìn chung, trong giai đoạn đầu của cuộc chiến tranh, với ưu thế áp đảo về quân sự, phe phát xít giành được quyền chủ động tấn công trên mặt trận Tây Âu, Bắc Phi và áp đặt sự thống trị của mình ở khu vực Tây và Trung Âu. Chỉ trong vòng chưa đầy hai năm kể từ khi chiến tranh bùng nổ, số phận của châu Âu đã hoàn toàn thay đổi. Một trật tự mới của chủ nghĩa phát xít đã được thiết lập ở một bộ phận lớn của lãnh thổ châu Âu.</a:t>
            </a:r>
          </a:p>
          <a:p>
            <a:pPr algn="just">
              <a:lnSpc>
                <a:spcPts val="4283"/>
              </a:lnSpc>
            </a:pPr>
            <a:endParaRPr lang="en-US" sz="3399" spc="-74">
              <a:solidFill>
                <a:srgbClr val="000000"/>
              </a:solidFill>
              <a:latin typeface="Atkinson Hyperlegible"/>
            </a:endParaRPr>
          </a:p>
        </p:txBody>
      </p:sp>
      <p:grpSp>
        <p:nvGrpSpPr>
          <p:cNvPr id="16" name="Group 16"/>
          <p:cNvGrpSpPr/>
          <p:nvPr/>
        </p:nvGrpSpPr>
        <p:grpSpPr>
          <a:xfrm rot="745264">
            <a:off x="13571059" y="5652999"/>
            <a:ext cx="3539486" cy="3867148"/>
            <a:chOff x="0" y="0"/>
            <a:chExt cx="4719314" cy="5156198"/>
          </a:xfrm>
        </p:grpSpPr>
        <p:sp>
          <p:nvSpPr>
            <p:cNvPr id="17" name="Freeform 17"/>
            <p:cNvSpPr/>
            <p:nvPr/>
          </p:nvSpPr>
          <p:spPr>
            <a:xfrm>
              <a:off x="0" y="3917378"/>
              <a:ext cx="4719314" cy="1238820"/>
            </a:xfrm>
            <a:custGeom>
              <a:avLst/>
              <a:gdLst/>
              <a:ahLst/>
              <a:cxnLst/>
              <a:rect l="l" t="t" r="r" b="b"/>
              <a:pathLst>
                <a:path w="4719314" h="1238820">
                  <a:moveTo>
                    <a:pt x="0" y="0"/>
                  </a:moveTo>
                  <a:lnTo>
                    <a:pt x="4719314" y="0"/>
                  </a:lnTo>
                  <a:lnTo>
                    <a:pt x="4719314" y="1238820"/>
                  </a:lnTo>
                  <a:lnTo>
                    <a:pt x="0" y="1238820"/>
                  </a:lnTo>
                  <a:lnTo>
                    <a:pt x="0" y="0"/>
                  </a:lnTo>
                  <a:close/>
                </a:path>
              </a:pathLst>
            </a:custGeom>
            <a:blipFill>
              <a:blip r:embed="rId10"/>
              <a:stretch>
                <a:fillRect/>
              </a:stretch>
            </a:blipFill>
          </p:spPr>
        </p:sp>
        <p:grpSp>
          <p:nvGrpSpPr>
            <p:cNvPr id="18" name="Group 18"/>
            <p:cNvGrpSpPr>
              <a:grpSpLocks noChangeAspect="1"/>
            </p:cNvGrpSpPr>
            <p:nvPr/>
          </p:nvGrpSpPr>
          <p:grpSpPr>
            <a:xfrm>
              <a:off x="183874" y="0"/>
              <a:ext cx="4535440" cy="4531193"/>
              <a:chOff x="0" y="0"/>
              <a:chExt cx="3255264" cy="3252216"/>
            </a:xfrm>
          </p:grpSpPr>
          <p:sp>
            <p:nvSpPr>
              <p:cNvPr id="19" name="Freeform 19"/>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11"/>
                <a:stretch>
                  <a:fillRect l="-15" r="-15"/>
                </a:stretch>
              </a:blipFill>
            </p:spPr>
          </p:sp>
          <p:sp>
            <p:nvSpPr>
              <p:cNvPr id="20" name="Freeform 20"/>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2"/>
                <a:stretch>
                  <a:fillRect l="-24312" r="-24312"/>
                </a:stretch>
              </a:blipFill>
            </p:spPr>
          </p:sp>
        </p:grpSp>
      </p:grpSp>
      <p:sp>
        <p:nvSpPr>
          <p:cNvPr id="21" name="Freeform 21"/>
          <p:cNvSpPr/>
          <p:nvPr/>
        </p:nvSpPr>
        <p:spPr>
          <a:xfrm rot="-33560">
            <a:off x="14036150" y="5286120"/>
            <a:ext cx="578335" cy="589386"/>
          </a:xfrm>
          <a:custGeom>
            <a:avLst/>
            <a:gdLst/>
            <a:ahLst/>
            <a:cxnLst/>
            <a:rect l="l" t="t" r="r" b="b"/>
            <a:pathLst>
              <a:path w="578335" h="589386">
                <a:moveTo>
                  <a:pt x="0" y="0"/>
                </a:moveTo>
                <a:lnTo>
                  <a:pt x="578335" y="0"/>
                </a:lnTo>
                <a:lnTo>
                  <a:pt x="578335" y="589386"/>
                </a:lnTo>
                <a:lnTo>
                  <a:pt x="0" y="589386"/>
                </a:lnTo>
                <a:lnTo>
                  <a:pt x="0" y="0"/>
                </a:lnTo>
                <a:close/>
              </a:path>
            </a:pathLst>
          </a:custGeom>
          <a:blipFill>
            <a:blip r:embed="rId13"/>
            <a:stretch>
              <a:fillRect/>
            </a:stretch>
          </a:blipFill>
        </p:spPr>
      </p:sp>
      <p:sp>
        <p:nvSpPr>
          <p:cNvPr id="22" name="Freeform 22"/>
          <p:cNvSpPr/>
          <p:nvPr/>
        </p:nvSpPr>
        <p:spPr>
          <a:xfrm rot="-7464855">
            <a:off x="15848670" y="2239356"/>
            <a:ext cx="4501837" cy="1212497"/>
          </a:xfrm>
          <a:custGeom>
            <a:avLst/>
            <a:gdLst/>
            <a:ahLst/>
            <a:cxnLst/>
            <a:rect l="l" t="t" r="r" b="b"/>
            <a:pathLst>
              <a:path w="4501837" h="1212497">
                <a:moveTo>
                  <a:pt x="0" y="0"/>
                </a:moveTo>
                <a:lnTo>
                  <a:pt x="4501837" y="0"/>
                </a:lnTo>
                <a:lnTo>
                  <a:pt x="4501837" y="1212497"/>
                </a:lnTo>
                <a:lnTo>
                  <a:pt x="0" y="1212497"/>
                </a:lnTo>
                <a:lnTo>
                  <a:pt x="0" y="0"/>
                </a:lnTo>
                <a:close/>
              </a:path>
            </a:pathLst>
          </a:custGeom>
          <a:blipFill>
            <a:blip r:embed="rId14">
              <a:alphaModFix amt="70000"/>
            </a:blip>
            <a:stretch>
              <a:fillRect l="-38119"/>
            </a:stretch>
          </a:blipFill>
        </p:spPr>
      </p:sp>
      <p:sp>
        <p:nvSpPr>
          <p:cNvPr id="23" name="Freeform 23"/>
          <p:cNvSpPr/>
          <p:nvPr/>
        </p:nvSpPr>
        <p:spPr>
          <a:xfrm rot="-4376618">
            <a:off x="-804131" y="-877951"/>
            <a:ext cx="1472888" cy="3813303"/>
          </a:xfrm>
          <a:custGeom>
            <a:avLst/>
            <a:gdLst/>
            <a:ahLst/>
            <a:cxnLst/>
            <a:rect l="l" t="t" r="r" b="b"/>
            <a:pathLst>
              <a:path w="1472888" h="3813303">
                <a:moveTo>
                  <a:pt x="0" y="0"/>
                </a:moveTo>
                <a:lnTo>
                  <a:pt x="1472888" y="0"/>
                </a:lnTo>
                <a:lnTo>
                  <a:pt x="1472888" y="3813302"/>
                </a:lnTo>
                <a:lnTo>
                  <a:pt x="0" y="3813302"/>
                </a:lnTo>
                <a:lnTo>
                  <a:pt x="0" y="0"/>
                </a:lnTo>
                <a:close/>
              </a:path>
            </a:pathLst>
          </a:custGeom>
          <a:blipFill>
            <a:blip r:embed="rId15">
              <a:alphaModFix amt="88000"/>
            </a:blip>
            <a:stretch>
              <a:fillRect/>
            </a:stretch>
          </a:blipFill>
        </p:spPr>
      </p:sp>
      <p:sp>
        <p:nvSpPr>
          <p:cNvPr id="24" name="Freeform 24"/>
          <p:cNvSpPr/>
          <p:nvPr/>
        </p:nvSpPr>
        <p:spPr>
          <a:xfrm rot="-3311410">
            <a:off x="-722429" y="9445535"/>
            <a:ext cx="3502258" cy="1322479"/>
          </a:xfrm>
          <a:custGeom>
            <a:avLst/>
            <a:gdLst/>
            <a:ahLst/>
            <a:cxnLst/>
            <a:rect l="l" t="t" r="r" b="b"/>
            <a:pathLst>
              <a:path w="3502258" h="1322479">
                <a:moveTo>
                  <a:pt x="0" y="0"/>
                </a:moveTo>
                <a:lnTo>
                  <a:pt x="3502258" y="0"/>
                </a:lnTo>
                <a:lnTo>
                  <a:pt x="3502258" y="1322479"/>
                </a:lnTo>
                <a:lnTo>
                  <a:pt x="0" y="1322479"/>
                </a:lnTo>
                <a:lnTo>
                  <a:pt x="0" y="0"/>
                </a:lnTo>
                <a:close/>
              </a:path>
            </a:pathLst>
          </a:custGeom>
          <a:blipFill>
            <a:blip r:embed="rId14">
              <a:alphaModFix amt="70000"/>
            </a:blip>
            <a:stretch>
              <a:fillRect l="-93644"/>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a:grpSpLocks noChangeAspect="1"/>
          </p:cNvGrpSpPr>
          <p:nvPr/>
        </p:nvGrpSpPr>
        <p:grpSpPr>
          <a:xfrm rot="1287677">
            <a:off x="15496393" y="-4956871"/>
            <a:ext cx="12724547" cy="8812927"/>
            <a:chOff x="0" y="0"/>
            <a:chExt cx="3429000" cy="2374900"/>
          </a:xfrm>
        </p:grpSpPr>
        <p:sp>
          <p:nvSpPr>
            <p:cNvPr id="4" name="Freeform 4"/>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3"/>
              <a:stretch>
                <a:fillRect t="-60874" b="-60874"/>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1733462">
            <a:off x="-6182292" y="5317748"/>
            <a:ext cx="8151613" cy="564574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Freeform 9"/>
          <p:cNvSpPr/>
          <p:nvPr/>
        </p:nvSpPr>
        <p:spPr>
          <a:xfrm rot="-10800000" flipV="1">
            <a:off x="3036455" y="1397057"/>
            <a:ext cx="11784232" cy="7861243"/>
          </a:xfrm>
          <a:custGeom>
            <a:avLst/>
            <a:gdLst/>
            <a:ahLst/>
            <a:cxnLst/>
            <a:rect l="l" t="t" r="r" b="b"/>
            <a:pathLst>
              <a:path w="11784232" h="7861243">
                <a:moveTo>
                  <a:pt x="0" y="7861243"/>
                </a:moveTo>
                <a:lnTo>
                  <a:pt x="11784232" y="7861243"/>
                </a:lnTo>
                <a:lnTo>
                  <a:pt x="11784232" y="0"/>
                </a:lnTo>
                <a:lnTo>
                  <a:pt x="0" y="0"/>
                </a:lnTo>
                <a:lnTo>
                  <a:pt x="0" y="7861243"/>
                </a:lnTo>
                <a:close/>
              </a:path>
            </a:pathLst>
          </a:custGeom>
          <a:blipFill>
            <a:blip r:embed="rId6"/>
            <a:stretch>
              <a:fillRect/>
            </a:stretch>
          </a:blipFill>
        </p:spPr>
      </p:sp>
      <p:sp>
        <p:nvSpPr>
          <p:cNvPr id="10" name="Freeform 10"/>
          <p:cNvSpPr/>
          <p:nvPr/>
        </p:nvSpPr>
        <p:spPr>
          <a:xfrm>
            <a:off x="3806109" y="646023"/>
            <a:ext cx="1460924" cy="2058208"/>
          </a:xfrm>
          <a:custGeom>
            <a:avLst/>
            <a:gdLst/>
            <a:ahLst/>
            <a:cxnLst/>
            <a:rect l="l" t="t" r="r" b="b"/>
            <a:pathLst>
              <a:path w="1460924" h="2058208">
                <a:moveTo>
                  <a:pt x="0" y="0"/>
                </a:moveTo>
                <a:lnTo>
                  <a:pt x="1460924" y="0"/>
                </a:lnTo>
                <a:lnTo>
                  <a:pt x="1460924" y="2058208"/>
                </a:lnTo>
                <a:lnTo>
                  <a:pt x="0" y="2058208"/>
                </a:lnTo>
                <a:lnTo>
                  <a:pt x="0" y="0"/>
                </a:lnTo>
                <a:close/>
              </a:path>
            </a:pathLst>
          </a:custGeom>
          <a:blipFill>
            <a:blip r:embed="rId7"/>
            <a:stretch>
              <a:fillRect/>
            </a:stretch>
          </a:blipFill>
        </p:spPr>
      </p:sp>
      <p:grpSp>
        <p:nvGrpSpPr>
          <p:cNvPr id="11" name="Group 11"/>
          <p:cNvGrpSpPr/>
          <p:nvPr/>
        </p:nvGrpSpPr>
        <p:grpSpPr>
          <a:xfrm>
            <a:off x="4174250" y="7276028"/>
            <a:ext cx="9214857" cy="193081"/>
            <a:chOff x="0" y="0"/>
            <a:chExt cx="12286476" cy="257441"/>
          </a:xfrm>
        </p:grpSpPr>
        <p:sp>
          <p:nvSpPr>
            <p:cNvPr id="12" name="Freeform 12"/>
            <p:cNvSpPr/>
            <p:nvPr/>
          </p:nvSpPr>
          <p:spPr>
            <a:xfrm>
              <a:off x="0" y="0"/>
              <a:ext cx="4174821" cy="197665"/>
            </a:xfrm>
            <a:custGeom>
              <a:avLst/>
              <a:gdLst/>
              <a:ahLst/>
              <a:cxnLst/>
              <a:rect l="l" t="t" r="r" b="b"/>
              <a:pathLst>
                <a:path w="4174821" h="197665">
                  <a:moveTo>
                    <a:pt x="0" y="0"/>
                  </a:moveTo>
                  <a:lnTo>
                    <a:pt x="4174821" y="0"/>
                  </a:lnTo>
                  <a:lnTo>
                    <a:pt x="4174821" y="197665"/>
                  </a:lnTo>
                  <a:lnTo>
                    <a:pt x="0" y="197665"/>
                  </a:lnTo>
                  <a:lnTo>
                    <a:pt x="0" y="0"/>
                  </a:lnTo>
                  <a:close/>
                </a:path>
              </a:pathLst>
            </a:custGeom>
            <a:blipFill>
              <a:blip r:embed="rId8">
                <a:extLst>
                  <a:ext uri="{96DAC541-7B7A-43D3-8B79-37D633B846F1}">
                    <asvg:svgBlip xmlns:asvg="http://schemas.microsoft.com/office/drawing/2016/SVG/main" r:embed="rId9"/>
                  </a:ext>
                </a:extLst>
              </a:blip>
              <a:stretch>
                <a:fillRect l="-53181"/>
              </a:stretch>
            </a:blipFill>
          </p:spPr>
        </p:sp>
        <p:sp>
          <p:nvSpPr>
            <p:cNvPr id="13" name="Freeform 13"/>
            <p:cNvSpPr/>
            <p:nvPr/>
          </p:nvSpPr>
          <p:spPr>
            <a:xfrm>
              <a:off x="3946221" y="29888"/>
              <a:ext cx="6395056" cy="197665"/>
            </a:xfrm>
            <a:custGeom>
              <a:avLst/>
              <a:gdLst/>
              <a:ahLst/>
              <a:cxnLst/>
              <a:rect l="l" t="t" r="r" b="b"/>
              <a:pathLst>
                <a:path w="6395056" h="197665">
                  <a:moveTo>
                    <a:pt x="0" y="0"/>
                  </a:moveTo>
                  <a:lnTo>
                    <a:pt x="6395056" y="0"/>
                  </a:lnTo>
                  <a:lnTo>
                    <a:pt x="6395056" y="197665"/>
                  </a:lnTo>
                  <a:lnTo>
                    <a:pt x="0" y="197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0112677" y="59776"/>
              <a:ext cx="2173799" cy="197665"/>
            </a:xfrm>
            <a:custGeom>
              <a:avLst/>
              <a:gdLst/>
              <a:ahLst/>
              <a:cxnLst/>
              <a:rect l="l" t="t" r="r" b="b"/>
              <a:pathLst>
                <a:path w="2173799" h="197665">
                  <a:moveTo>
                    <a:pt x="0" y="0"/>
                  </a:moveTo>
                  <a:lnTo>
                    <a:pt x="2173799" y="0"/>
                  </a:lnTo>
                  <a:lnTo>
                    <a:pt x="2173799" y="197665"/>
                  </a:lnTo>
                  <a:lnTo>
                    <a:pt x="0" y="197665"/>
                  </a:lnTo>
                  <a:lnTo>
                    <a:pt x="0" y="0"/>
                  </a:lnTo>
                  <a:close/>
                </a:path>
              </a:pathLst>
            </a:custGeom>
            <a:blipFill>
              <a:blip r:embed="rId8">
                <a:extLst>
                  <a:ext uri="{96DAC541-7B7A-43D3-8B79-37D633B846F1}">
                    <asvg:svgBlip xmlns:asvg="http://schemas.microsoft.com/office/drawing/2016/SVG/main" r:embed="rId9"/>
                  </a:ext>
                </a:extLst>
              </a:blip>
              <a:stretch>
                <a:fillRect r="-194188"/>
              </a:stretch>
            </a:blipFill>
          </p:spPr>
        </p:sp>
      </p:grpSp>
      <p:sp>
        <p:nvSpPr>
          <p:cNvPr id="15" name="TextBox 15"/>
          <p:cNvSpPr txBox="1"/>
          <p:nvPr/>
        </p:nvSpPr>
        <p:spPr>
          <a:xfrm>
            <a:off x="4174250" y="3132567"/>
            <a:ext cx="9508641" cy="4336542"/>
          </a:xfrm>
          <a:prstGeom prst="rect">
            <a:avLst/>
          </a:prstGeom>
        </p:spPr>
        <p:txBody>
          <a:bodyPr lIns="0" tIns="0" rIns="0" bIns="0" rtlCol="0" anchor="t">
            <a:spAutoFit/>
          </a:bodyPr>
          <a:lstStyle/>
          <a:p>
            <a:pPr algn="just">
              <a:lnSpc>
                <a:spcPts val="4283"/>
              </a:lnSpc>
            </a:pPr>
            <a:r>
              <a:rPr lang="en-US" sz="3399" spc="-74">
                <a:solidFill>
                  <a:srgbClr val="000000"/>
                </a:solidFill>
                <a:latin typeface="Atkinson Hyperlegible"/>
              </a:rPr>
              <a:t>Đến giai đoạn thứ hai của Chiến tranh thế giới thứ hai, mặc dù phe phát xít vẫn giữ được một số ưu thế quân sự và lãnh thổ, nhưng họ bắt đầu gặp nhiều khó khăn và thất bại quan trọng. Quân Đồng minh, đặc biệt là Liên Xô và Mỹ, đã thể hiện sự kiên cường và khả năng phản công mạnh mẽ, tạo ra sự chuyển biến quan trọng trong tình hình chiến tranh.</a:t>
            </a:r>
          </a:p>
          <a:p>
            <a:pPr algn="just">
              <a:lnSpc>
                <a:spcPts val="4283"/>
              </a:lnSpc>
            </a:pPr>
            <a:endParaRPr lang="en-US" sz="3399" spc="-74">
              <a:solidFill>
                <a:srgbClr val="000000"/>
              </a:solidFill>
              <a:latin typeface="Atkinson Hyperlegible"/>
            </a:endParaRPr>
          </a:p>
        </p:txBody>
      </p:sp>
      <p:grpSp>
        <p:nvGrpSpPr>
          <p:cNvPr id="16" name="Group 16"/>
          <p:cNvGrpSpPr/>
          <p:nvPr/>
        </p:nvGrpSpPr>
        <p:grpSpPr>
          <a:xfrm rot="745264">
            <a:off x="13571059" y="5652999"/>
            <a:ext cx="3539486" cy="3867148"/>
            <a:chOff x="0" y="0"/>
            <a:chExt cx="4719314" cy="5156198"/>
          </a:xfrm>
        </p:grpSpPr>
        <p:sp>
          <p:nvSpPr>
            <p:cNvPr id="17" name="Freeform 17"/>
            <p:cNvSpPr/>
            <p:nvPr/>
          </p:nvSpPr>
          <p:spPr>
            <a:xfrm>
              <a:off x="0" y="3917378"/>
              <a:ext cx="4719314" cy="1238820"/>
            </a:xfrm>
            <a:custGeom>
              <a:avLst/>
              <a:gdLst/>
              <a:ahLst/>
              <a:cxnLst/>
              <a:rect l="l" t="t" r="r" b="b"/>
              <a:pathLst>
                <a:path w="4719314" h="1238820">
                  <a:moveTo>
                    <a:pt x="0" y="0"/>
                  </a:moveTo>
                  <a:lnTo>
                    <a:pt x="4719314" y="0"/>
                  </a:lnTo>
                  <a:lnTo>
                    <a:pt x="4719314" y="1238820"/>
                  </a:lnTo>
                  <a:lnTo>
                    <a:pt x="0" y="1238820"/>
                  </a:lnTo>
                  <a:lnTo>
                    <a:pt x="0" y="0"/>
                  </a:lnTo>
                  <a:close/>
                </a:path>
              </a:pathLst>
            </a:custGeom>
            <a:blipFill>
              <a:blip r:embed="rId10"/>
              <a:stretch>
                <a:fillRect/>
              </a:stretch>
            </a:blipFill>
          </p:spPr>
        </p:sp>
        <p:grpSp>
          <p:nvGrpSpPr>
            <p:cNvPr id="18" name="Group 18"/>
            <p:cNvGrpSpPr>
              <a:grpSpLocks noChangeAspect="1"/>
            </p:cNvGrpSpPr>
            <p:nvPr/>
          </p:nvGrpSpPr>
          <p:grpSpPr>
            <a:xfrm>
              <a:off x="183874" y="0"/>
              <a:ext cx="4535440" cy="4531193"/>
              <a:chOff x="0" y="0"/>
              <a:chExt cx="3255264" cy="3252216"/>
            </a:xfrm>
          </p:grpSpPr>
          <p:sp>
            <p:nvSpPr>
              <p:cNvPr id="19" name="Freeform 19"/>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11"/>
                <a:stretch>
                  <a:fillRect l="-15" r="-15"/>
                </a:stretch>
              </a:blipFill>
            </p:spPr>
          </p:sp>
          <p:sp>
            <p:nvSpPr>
              <p:cNvPr id="20" name="Freeform 20"/>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2"/>
                <a:stretch>
                  <a:fillRect l="-24312" r="-24312"/>
                </a:stretch>
              </a:blipFill>
            </p:spPr>
          </p:sp>
        </p:grpSp>
      </p:grpSp>
      <p:sp>
        <p:nvSpPr>
          <p:cNvPr id="21" name="Freeform 21"/>
          <p:cNvSpPr/>
          <p:nvPr/>
        </p:nvSpPr>
        <p:spPr>
          <a:xfrm rot="-33560">
            <a:off x="14036150" y="5286120"/>
            <a:ext cx="578335" cy="589386"/>
          </a:xfrm>
          <a:custGeom>
            <a:avLst/>
            <a:gdLst/>
            <a:ahLst/>
            <a:cxnLst/>
            <a:rect l="l" t="t" r="r" b="b"/>
            <a:pathLst>
              <a:path w="578335" h="589386">
                <a:moveTo>
                  <a:pt x="0" y="0"/>
                </a:moveTo>
                <a:lnTo>
                  <a:pt x="578335" y="0"/>
                </a:lnTo>
                <a:lnTo>
                  <a:pt x="578335" y="589386"/>
                </a:lnTo>
                <a:lnTo>
                  <a:pt x="0" y="589386"/>
                </a:lnTo>
                <a:lnTo>
                  <a:pt x="0" y="0"/>
                </a:lnTo>
                <a:close/>
              </a:path>
            </a:pathLst>
          </a:custGeom>
          <a:blipFill>
            <a:blip r:embed="rId13"/>
            <a:stretch>
              <a:fillRect/>
            </a:stretch>
          </a:blipFill>
        </p:spPr>
      </p:sp>
      <p:sp>
        <p:nvSpPr>
          <p:cNvPr id="22" name="Freeform 22"/>
          <p:cNvSpPr/>
          <p:nvPr/>
        </p:nvSpPr>
        <p:spPr>
          <a:xfrm rot="-7464855">
            <a:off x="15848670" y="2239356"/>
            <a:ext cx="4501837" cy="1212497"/>
          </a:xfrm>
          <a:custGeom>
            <a:avLst/>
            <a:gdLst/>
            <a:ahLst/>
            <a:cxnLst/>
            <a:rect l="l" t="t" r="r" b="b"/>
            <a:pathLst>
              <a:path w="4501837" h="1212497">
                <a:moveTo>
                  <a:pt x="0" y="0"/>
                </a:moveTo>
                <a:lnTo>
                  <a:pt x="4501837" y="0"/>
                </a:lnTo>
                <a:lnTo>
                  <a:pt x="4501837" y="1212497"/>
                </a:lnTo>
                <a:lnTo>
                  <a:pt x="0" y="1212497"/>
                </a:lnTo>
                <a:lnTo>
                  <a:pt x="0" y="0"/>
                </a:lnTo>
                <a:close/>
              </a:path>
            </a:pathLst>
          </a:custGeom>
          <a:blipFill>
            <a:blip r:embed="rId14">
              <a:alphaModFix amt="70000"/>
            </a:blip>
            <a:stretch>
              <a:fillRect l="-38119"/>
            </a:stretch>
          </a:blipFill>
        </p:spPr>
      </p:sp>
      <p:sp>
        <p:nvSpPr>
          <p:cNvPr id="23" name="Freeform 23"/>
          <p:cNvSpPr/>
          <p:nvPr/>
        </p:nvSpPr>
        <p:spPr>
          <a:xfrm rot="-4376618">
            <a:off x="-804131" y="-877951"/>
            <a:ext cx="1472888" cy="3813303"/>
          </a:xfrm>
          <a:custGeom>
            <a:avLst/>
            <a:gdLst/>
            <a:ahLst/>
            <a:cxnLst/>
            <a:rect l="l" t="t" r="r" b="b"/>
            <a:pathLst>
              <a:path w="1472888" h="3813303">
                <a:moveTo>
                  <a:pt x="0" y="0"/>
                </a:moveTo>
                <a:lnTo>
                  <a:pt x="1472888" y="0"/>
                </a:lnTo>
                <a:lnTo>
                  <a:pt x="1472888" y="3813302"/>
                </a:lnTo>
                <a:lnTo>
                  <a:pt x="0" y="3813302"/>
                </a:lnTo>
                <a:lnTo>
                  <a:pt x="0" y="0"/>
                </a:lnTo>
                <a:close/>
              </a:path>
            </a:pathLst>
          </a:custGeom>
          <a:blipFill>
            <a:blip r:embed="rId15">
              <a:alphaModFix amt="88000"/>
            </a:blip>
            <a:stretch>
              <a:fillRect/>
            </a:stretch>
          </a:blipFill>
        </p:spPr>
      </p:sp>
      <p:sp>
        <p:nvSpPr>
          <p:cNvPr id="24" name="Freeform 24"/>
          <p:cNvSpPr/>
          <p:nvPr/>
        </p:nvSpPr>
        <p:spPr>
          <a:xfrm rot="-3311410">
            <a:off x="-722429" y="9445535"/>
            <a:ext cx="3502258" cy="1322479"/>
          </a:xfrm>
          <a:custGeom>
            <a:avLst/>
            <a:gdLst/>
            <a:ahLst/>
            <a:cxnLst/>
            <a:rect l="l" t="t" r="r" b="b"/>
            <a:pathLst>
              <a:path w="3502258" h="1322479">
                <a:moveTo>
                  <a:pt x="0" y="0"/>
                </a:moveTo>
                <a:lnTo>
                  <a:pt x="3502258" y="0"/>
                </a:lnTo>
                <a:lnTo>
                  <a:pt x="3502258" y="1322479"/>
                </a:lnTo>
                <a:lnTo>
                  <a:pt x="0" y="1322479"/>
                </a:lnTo>
                <a:lnTo>
                  <a:pt x="0" y="0"/>
                </a:lnTo>
                <a:close/>
              </a:path>
            </a:pathLst>
          </a:custGeom>
          <a:blipFill>
            <a:blip r:embed="rId14">
              <a:alphaModFix amt="70000"/>
            </a:blip>
            <a:stretch>
              <a:fillRect l="-93644"/>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10800000" flipH="1" flipV="1">
            <a:off x="0" y="1345028"/>
            <a:ext cx="8802277" cy="8475995"/>
          </a:xfrm>
          <a:custGeom>
            <a:avLst/>
            <a:gdLst/>
            <a:ahLst/>
            <a:cxnLst/>
            <a:rect l="l" t="t" r="r" b="b"/>
            <a:pathLst>
              <a:path w="8802277" h="8475995">
                <a:moveTo>
                  <a:pt x="8802277" y="8475995"/>
                </a:moveTo>
                <a:lnTo>
                  <a:pt x="0" y="8475995"/>
                </a:lnTo>
                <a:lnTo>
                  <a:pt x="0" y="0"/>
                </a:lnTo>
                <a:lnTo>
                  <a:pt x="8802277" y="0"/>
                </a:lnTo>
                <a:lnTo>
                  <a:pt x="8802277" y="8475995"/>
                </a:lnTo>
                <a:close/>
              </a:path>
            </a:pathLst>
          </a:custGeom>
          <a:blipFill>
            <a:blip r:embed="rId2"/>
            <a:stretch>
              <a:fillRect l="-1742" t="-4791" r="-90639" b="-28486"/>
            </a:stretch>
          </a:blipFill>
        </p:spPr>
      </p:sp>
      <p:sp>
        <p:nvSpPr>
          <p:cNvPr id="3" name="Freeform 3"/>
          <p:cNvSpPr/>
          <p:nvPr/>
        </p:nvSpPr>
        <p:spPr>
          <a:xfrm>
            <a:off x="4688378" y="594969"/>
            <a:ext cx="8507487" cy="262959"/>
          </a:xfrm>
          <a:custGeom>
            <a:avLst/>
            <a:gdLst/>
            <a:ahLst/>
            <a:cxnLst/>
            <a:rect l="l" t="t" r="r" b="b"/>
            <a:pathLst>
              <a:path w="8507487" h="262959">
                <a:moveTo>
                  <a:pt x="0" y="0"/>
                </a:moveTo>
                <a:lnTo>
                  <a:pt x="8507487" y="0"/>
                </a:lnTo>
                <a:lnTo>
                  <a:pt x="8507487" y="262959"/>
                </a:lnTo>
                <a:lnTo>
                  <a:pt x="0" y="2629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68087">
            <a:off x="3907935" y="1687845"/>
            <a:ext cx="776914" cy="791759"/>
          </a:xfrm>
          <a:custGeom>
            <a:avLst/>
            <a:gdLst/>
            <a:ahLst/>
            <a:cxnLst/>
            <a:rect l="l" t="t" r="r" b="b"/>
            <a:pathLst>
              <a:path w="776914" h="791759">
                <a:moveTo>
                  <a:pt x="0" y="0"/>
                </a:moveTo>
                <a:lnTo>
                  <a:pt x="776913" y="0"/>
                </a:lnTo>
                <a:lnTo>
                  <a:pt x="776913" y="791759"/>
                </a:lnTo>
                <a:lnTo>
                  <a:pt x="0" y="791759"/>
                </a:lnTo>
                <a:lnTo>
                  <a:pt x="0" y="0"/>
                </a:lnTo>
                <a:close/>
              </a:path>
            </a:pathLst>
          </a:custGeom>
          <a:blipFill>
            <a:blip r:embed="rId5"/>
            <a:stretch>
              <a:fillRect/>
            </a:stretch>
          </a:blipFill>
        </p:spPr>
      </p:sp>
      <p:grpSp>
        <p:nvGrpSpPr>
          <p:cNvPr id="5" name="Group 5"/>
          <p:cNvGrpSpPr>
            <a:grpSpLocks noChangeAspect="1"/>
          </p:cNvGrpSpPr>
          <p:nvPr/>
        </p:nvGrpSpPr>
        <p:grpSpPr>
          <a:xfrm rot="-8100000">
            <a:off x="15178109" y="-3817664"/>
            <a:ext cx="12231769" cy="8471632"/>
            <a:chOff x="0" y="0"/>
            <a:chExt cx="3429000" cy="2374900"/>
          </a:xfrm>
        </p:grpSpPr>
        <p:sp>
          <p:nvSpPr>
            <p:cNvPr id="6" name="Freeform 6"/>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6"/>
              <a:stretch>
                <a:fillRect l="-13449" t="-7126" r="-15277" b="-5365"/>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8" name="Group 8"/>
          <p:cNvGrpSpPr>
            <a:grpSpLocks noChangeAspect="1"/>
          </p:cNvGrpSpPr>
          <p:nvPr/>
        </p:nvGrpSpPr>
        <p:grpSpPr>
          <a:xfrm rot="-1733462">
            <a:off x="-9739140" y="-2892251"/>
            <a:ext cx="10325542" cy="7151394"/>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50618" b="-50618"/>
              </a:stretch>
            </a:blipFill>
          </p:spPr>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id="11" name="Freeform 11"/>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9">
              <a:alphaModFix amt="88000"/>
            </a:blip>
            <a:stretch>
              <a:fillRect/>
            </a:stretch>
          </a:blipFill>
        </p:spPr>
      </p:sp>
      <p:sp>
        <p:nvSpPr>
          <p:cNvPr id="12" name="Freeform 12"/>
          <p:cNvSpPr/>
          <p:nvPr/>
        </p:nvSpPr>
        <p:spPr>
          <a:xfrm rot="-6562486">
            <a:off x="786081" y="170972"/>
            <a:ext cx="962168" cy="2348112"/>
          </a:xfrm>
          <a:custGeom>
            <a:avLst/>
            <a:gdLst/>
            <a:ahLst/>
            <a:cxnLst/>
            <a:rect l="l" t="t" r="r" b="b"/>
            <a:pathLst>
              <a:path w="962168" h="2348112">
                <a:moveTo>
                  <a:pt x="0" y="0"/>
                </a:moveTo>
                <a:lnTo>
                  <a:pt x="962168" y="0"/>
                </a:lnTo>
                <a:lnTo>
                  <a:pt x="962168" y="2348112"/>
                </a:lnTo>
                <a:lnTo>
                  <a:pt x="0" y="2348112"/>
                </a:lnTo>
                <a:lnTo>
                  <a:pt x="0" y="0"/>
                </a:lnTo>
                <a:close/>
              </a:path>
            </a:pathLst>
          </a:custGeom>
          <a:blipFill>
            <a:blip r:embed="rId10">
              <a:alphaModFix amt="88000"/>
            </a:blip>
            <a:stretch>
              <a:fillRect/>
            </a:stretch>
          </a:blipFill>
        </p:spPr>
      </p:sp>
      <p:sp>
        <p:nvSpPr>
          <p:cNvPr id="13" name="Freeform 13"/>
          <p:cNvSpPr/>
          <p:nvPr/>
        </p:nvSpPr>
        <p:spPr>
          <a:xfrm rot="-10800000" flipH="1" flipV="1">
            <a:off x="8945613" y="1345028"/>
            <a:ext cx="9144000" cy="8475995"/>
          </a:xfrm>
          <a:custGeom>
            <a:avLst/>
            <a:gdLst/>
            <a:ahLst/>
            <a:cxnLst/>
            <a:rect l="l" t="t" r="r" b="b"/>
            <a:pathLst>
              <a:path w="9144000" h="8475995">
                <a:moveTo>
                  <a:pt x="9144000" y="8475995"/>
                </a:moveTo>
                <a:lnTo>
                  <a:pt x="0" y="8475995"/>
                </a:lnTo>
                <a:lnTo>
                  <a:pt x="0" y="0"/>
                </a:lnTo>
                <a:lnTo>
                  <a:pt x="9144000" y="0"/>
                </a:lnTo>
                <a:lnTo>
                  <a:pt x="9144000" y="8475995"/>
                </a:lnTo>
                <a:close/>
              </a:path>
            </a:pathLst>
          </a:custGeom>
          <a:blipFill>
            <a:blip r:embed="rId2"/>
            <a:stretch>
              <a:fillRect t="-6702" r="-82020" b="-24292"/>
            </a:stretch>
          </a:blipFill>
        </p:spPr>
      </p:sp>
      <p:sp>
        <p:nvSpPr>
          <p:cNvPr id="14" name="Freeform 14"/>
          <p:cNvSpPr/>
          <p:nvPr/>
        </p:nvSpPr>
        <p:spPr>
          <a:xfrm rot="-68087">
            <a:off x="13620672" y="1687161"/>
            <a:ext cx="707126" cy="720638"/>
          </a:xfrm>
          <a:custGeom>
            <a:avLst/>
            <a:gdLst/>
            <a:ahLst/>
            <a:cxnLst/>
            <a:rect l="l" t="t" r="r" b="b"/>
            <a:pathLst>
              <a:path w="707126" h="720638">
                <a:moveTo>
                  <a:pt x="0" y="0"/>
                </a:moveTo>
                <a:lnTo>
                  <a:pt x="707126" y="0"/>
                </a:lnTo>
                <a:lnTo>
                  <a:pt x="707126" y="720638"/>
                </a:lnTo>
                <a:lnTo>
                  <a:pt x="0" y="720638"/>
                </a:lnTo>
                <a:lnTo>
                  <a:pt x="0" y="0"/>
                </a:lnTo>
                <a:close/>
              </a:path>
            </a:pathLst>
          </a:custGeom>
          <a:blipFill>
            <a:blip r:embed="rId5"/>
            <a:stretch>
              <a:fillRect/>
            </a:stretch>
          </a:blipFill>
        </p:spPr>
      </p:sp>
      <p:sp>
        <p:nvSpPr>
          <p:cNvPr id="15" name="Freeform 15"/>
          <p:cNvSpPr/>
          <p:nvPr/>
        </p:nvSpPr>
        <p:spPr>
          <a:xfrm>
            <a:off x="2534331" y="8399441"/>
            <a:ext cx="2642069" cy="3145497"/>
          </a:xfrm>
          <a:custGeom>
            <a:avLst/>
            <a:gdLst/>
            <a:ahLst/>
            <a:cxnLst/>
            <a:rect l="l" t="t" r="r" b="b"/>
            <a:pathLst>
              <a:path w="2642069" h="3145497">
                <a:moveTo>
                  <a:pt x="0" y="0"/>
                </a:moveTo>
                <a:lnTo>
                  <a:pt x="2642069" y="0"/>
                </a:lnTo>
                <a:lnTo>
                  <a:pt x="2642069" y="3145497"/>
                </a:lnTo>
                <a:lnTo>
                  <a:pt x="0" y="31454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12962713" y="8795792"/>
            <a:ext cx="2261127" cy="1176397"/>
          </a:xfrm>
          <a:custGeom>
            <a:avLst/>
            <a:gdLst/>
            <a:ahLst/>
            <a:cxnLst/>
            <a:rect l="l" t="t" r="r" b="b"/>
            <a:pathLst>
              <a:path w="2261127" h="1176397">
                <a:moveTo>
                  <a:pt x="0" y="0"/>
                </a:moveTo>
                <a:lnTo>
                  <a:pt x="2261127" y="0"/>
                </a:lnTo>
                <a:lnTo>
                  <a:pt x="2261127" y="1176398"/>
                </a:lnTo>
                <a:lnTo>
                  <a:pt x="0" y="11763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TextBox 17"/>
          <p:cNvSpPr txBox="1"/>
          <p:nvPr/>
        </p:nvSpPr>
        <p:spPr>
          <a:xfrm>
            <a:off x="351285" y="2763002"/>
            <a:ext cx="8099708" cy="5760720"/>
          </a:xfrm>
          <a:prstGeom prst="rect">
            <a:avLst/>
          </a:prstGeom>
        </p:spPr>
        <p:txBody>
          <a:bodyPr lIns="0" tIns="0" rIns="0" bIns="0" rtlCol="0" anchor="t">
            <a:spAutoFit/>
          </a:bodyPr>
          <a:lstStyle/>
          <a:p>
            <a:pPr algn="l">
              <a:lnSpc>
                <a:spcPts val="4139"/>
              </a:lnSpc>
            </a:pPr>
            <a:r>
              <a:rPr lang="en-US" sz="2999">
                <a:solidFill>
                  <a:srgbClr val="402B2B"/>
                </a:solidFill>
                <a:latin typeface="Arimo Bold"/>
              </a:rPr>
              <a:t>Ø Giai đoạn 1: 9/1939- 6/1941: </a:t>
            </a:r>
            <a:r>
              <a:rPr lang="en-US" sz="2999">
                <a:solidFill>
                  <a:srgbClr val="402B2B"/>
                </a:solidFill>
                <a:latin typeface="Arimo"/>
              </a:rPr>
              <a:t>Phe phát xít xâm chiếm Châu Âu, mở rộng chiến tranh ở Đông Nam Á và Bắc Phi</a:t>
            </a:r>
          </a:p>
          <a:p>
            <a:pPr algn="l">
              <a:lnSpc>
                <a:spcPts val="4139"/>
              </a:lnSpc>
            </a:pPr>
            <a:endParaRPr lang="en-US" sz="2999">
              <a:solidFill>
                <a:srgbClr val="402B2B"/>
              </a:solidFill>
              <a:latin typeface="Arimo"/>
            </a:endParaRPr>
          </a:p>
          <a:p>
            <a:pPr algn="l">
              <a:lnSpc>
                <a:spcPts val="4139"/>
              </a:lnSpc>
            </a:pPr>
            <a:r>
              <a:rPr lang="en-US" sz="2999">
                <a:solidFill>
                  <a:srgbClr val="402B2B"/>
                </a:solidFill>
                <a:latin typeface="Arimo Bold"/>
              </a:rPr>
              <a:t>Ø Giai đoạn 2: 6/1941-19/11/1942: </a:t>
            </a:r>
            <a:r>
              <a:rPr lang="en-US" sz="2999">
                <a:solidFill>
                  <a:srgbClr val="402B2B"/>
                </a:solidFill>
                <a:latin typeface="Arimo"/>
              </a:rPr>
              <a:t>Chiến tranh lan rộng toàn thế giới và sự hình thành đông minh chống phát xít</a:t>
            </a:r>
          </a:p>
          <a:p>
            <a:pPr algn="l">
              <a:lnSpc>
                <a:spcPts val="4139"/>
              </a:lnSpc>
            </a:pPr>
            <a:endParaRPr lang="en-US" sz="2999">
              <a:solidFill>
                <a:srgbClr val="402B2B"/>
              </a:solidFill>
              <a:latin typeface="Arimo"/>
            </a:endParaRPr>
          </a:p>
          <a:p>
            <a:pPr algn="l">
              <a:lnSpc>
                <a:spcPts val="4139"/>
              </a:lnSpc>
            </a:pPr>
            <a:endParaRPr lang="en-US" sz="2999">
              <a:solidFill>
                <a:srgbClr val="402B2B"/>
              </a:solidFill>
              <a:latin typeface="Arimo"/>
            </a:endParaRPr>
          </a:p>
          <a:p>
            <a:pPr algn="l">
              <a:lnSpc>
                <a:spcPts val="4139"/>
              </a:lnSpc>
            </a:pPr>
            <a:r>
              <a:rPr lang="en-US" sz="2999">
                <a:solidFill>
                  <a:srgbClr val="402B2B"/>
                </a:solidFill>
                <a:latin typeface="Arimo Bold"/>
              </a:rPr>
              <a:t> -&gt; Ưu thế thuộc về phe phát xít</a:t>
            </a:r>
          </a:p>
          <a:p>
            <a:pPr algn="l">
              <a:lnSpc>
                <a:spcPts val="4139"/>
              </a:lnSpc>
            </a:pPr>
            <a:endParaRPr lang="en-US" sz="2999">
              <a:solidFill>
                <a:srgbClr val="402B2B"/>
              </a:solidFill>
              <a:latin typeface="Arimo Bold"/>
            </a:endParaRPr>
          </a:p>
        </p:txBody>
      </p:sp>
      <p:sp>
        <p:nvSpPr>
          <p:cNvPr id="18" name="TextBox 18"/>
          <p:cNvSpPr txBox="1"/>
          <p:nvPr/>
        </p:nvSpPr>
        <p:spPr>
          <a:xfrm>
            <a:off x="9924381" y="2763002"/>
            <a:ext cx="8099708" cy="5760720"/>
          </a:xfrm>
          <a:prstGeom prst="rect">
            <a:avLst/>
          </a:prstGeom>
        </p:spPr>
        <p:txBody>
          <a:bodyPr lIns="0" tIns="0" rIns="0" bIns="0" rtlCol="0" anchor="t">
            <a:spAutoFit/>
          </a:bodyPr>
          <a:lstStyle/>
          <a:p>
            <a:pPr algn="l">
              <a:lnSpc>
                <a:spcPts val="4139"/>
              </a:lnSpc>
            </a:pPr>
            <a:r>
              <a:rPr lang="en-US" sz="2999">
                <a:solidFill>
                  <a:srgbClr val="402B2B"/>
                </a:solidFill>
                <a:latin typeface="Arimo Bold"/>
              </a:rPr>
              <a:t>Ø Giai đoạn 3:19/11/1942 – 24/12/1943:</a:t>
            </a:r>
            <a:r>
              <a:rPr lang="en-US" sz="2999">
                <a:solidFill>
                  <a:srgbClr val="402B2B"/>
                </a:solidFill>
                <a:latin typeface="Arimo"/>
              </a:rPr>
              <a:t> Bước ngoặt của chiến tranh, quân Đồng minh chuyển sang phản công.</a:t>
            </a:r>
          </a:p>
          <a:p>
            <a:pPr algn="l">
              <a:lnSpc>
                <a:spcPts val="4139"/>
              </a:lnSpc>
            </a:pPr>
            <a:endParaRPr lang="en-US" sz="2999">
              <a:solidFill>
                <a:srgbClr val="402B2B"/>
              </a:solidFill>
              <a:latin typeface="Arimo"/>
            </a:endParaRPr>
          </a:p>
          <a:p>
            <a:pPr algn="l">
              <a:lnSpc>
                <a:spcPts val="4139"/>
              </a:lnSpc>
            </a:pPr>
            <a:r>
              <a:rPr lang="en-US" sz="2999">
                <a:solidFill>
                  <a:srgbClr val="402B2B"/>
                </a:solidFill>
                <a:latin typeface="Arimo Bold"/>
              </a:rPr>
              <a:t>Ø Giai đoạn 4: 12/1943-8/1945: </a:t>
            </a:r>
            <a:r>
              <a:rPr lang="en-US" sz="2999">
                <a:solidFill>
                  <a:srgbClr val="402B2B"/>
                </a:solidFill>
                <a:latin typeface="Arimo"/>
              </a:rPr>
              <a:t>Quân Đồng minh phản công tiêu diệt phát xít Đức, Italia, quân phiệt Nhật. Chiến tranh thế giới thứ hai kết thúc</a:t>
            </a:r>
          </a:p>
          <a:p>
            <a:pPr algn="l">
              <a:lnSpc>
                <a:spcPts val="4139"/>
              </a:lnSpc>
            </a:pPr>
            <a:endParaRPr lang="en-US" sz="2999">
              <a:solidFill>
                <a:srgbClr val="402B2B"/>
              </a:solidFill>
              <a:latin typeface="Arimo"/>
            </a:endParaRPr>
          </a:p>
          <a:p>
            <a:pPr algn="l">
              <a:lnSpc>
                <a:spcPts val="4139"/>
              </a:lnSpc>
            </a:pPr>
            <a:r>
              <a:rPr lang="en-US" sz="2999">
                <a:solidFill>
                  <a:srgbClr val="402B2B"/>
                </a:solidFill>
                <a:latin typeface="Arimo"/>
              </a:rPr>
              <a:t>-&gt; </a:t>
            </a:r>
            <a:r>
              <a:rPr lang="en-US" sz="2999">
                <a:solidFill>
                  <a:srgbClr val="402B2B"/>
                </a:solidFill>
                <a:latin typeface="Arimo Bold"/>
              </a:rPr>
              <a:t>Ưu thế nghiêng về phía quân Đồng minh</a:t>
            </a:r>
          </a:p>
          <a:p>
            <a:pPr algn="l">
              <a:lnSpc>
                <a:spcPts val="4139"/>
              </a:lnSpc>
            </a:pPr>
            <a:endParaRPr lang="en-US" sz="2999">
              <a:solidFill>
                <a:srgbClr val="402B2B"/>
              </a:solidFill>
              <a:latin typeface="Arimo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1131097" y="833072"/>
            <a:ext cx="16025805" cy="8620856"/>
          </a:xfrm>
          <a:custGeom>
            <a:avLst/>
            <a:gdLst/>
            <a:ahLst/>
            <a:cxnLst/>
            <a:rect l="l" t="t" r="r" b="b"/>
            <a:pathLst>
              <a:path w="16025805" h="8620856">
                <a:moveTo>
                  <a:pt x="16025806" y="8620856"/>
                </a:moveTo>
                <a:lnTo>
                  <a:pt x="0" y="8620856"/>
                </a:lnTo>
                <a:lnTo>
                  <a:pt x="0" y="0"/>
                </a:lnTo>
                <a:lnTo>
                  <a:pt x="16025806" y="0"/>
                </a:lnTo>
                <a:lnTo>
                  <a:pt x="16025806" y="8620856"/>
                </a:lnTo>
                <a:close/>
              </a:path>
            </a:pathLst>
          </a:custGeom>
          <a:blipFill>
            <a:blip r:embed="rId3"/>
            <a:stretch>
              <a:fillRect t="-23532" r="-44028" b="-55078"/>
            </a:stretch>
          </a:blipFill>
        </p:spPr>
      </p:sp>
      <p:grpSp>
        <p:nvGrpSpPr>
          <p:cNvPr id="4" name="Group 4"/>
          <p:cNvGrpSpPr>
            <a:grpSpLocks noChangeAspect="1"/>
          </p:cNvGrpSpPr>
          <p:nvPr/>
        </p:nvGrpSpPr>
        <p:grpSpPr>
          <a:xfrm rot="-8100000">
            <a:off x="15178109" y="-3817664"/>
            <a:ext cx="12231769" cy="8471632"/>
            <a:chOff x="0" y="0"/>
            <a:chExt cx="3429000" cy="2374900"/>
          </a:xfrm>
        </p:grpSpPr>
        <p:sp>
          <p:nvSpPr>
            <p:cNvPr id="5" name="Freeform 5"/>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4"/>
              <a:stretch>
                <a:fillRect l="-13449" t="-7126" r="-15277" b="-5365"/>
              </a:stretch>
            </a:blipFill>
          </p:spPr>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7" name="Group 7"/>
          <p:cNvGrpSpPr>
            <a:grpSpLocks noChangeAspect="1"/>
          </p:cNvGrpSpPr>
          <p:nvPr/>
        </p:nvGrpSpPr>
        <p:grpSpPr>
          <a:xfrm rot="-1733462">
            <a:off x="-9739140" y="-2892251"/>
            <a:ext cx="10325542" cy="7151394"/>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10" name="Freeform 10"/>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7">
              <a:alphaModFix amt="88000"/>
            </a:blip>
            <a:stretch>
              <a:fillRect/>
            </a:stretch>
          </a:blipFill>
        </p:spPr>
      </p:sp>
      <p:sp>
        <p:nvSpPr>
          <p:cNvPr id="11" name="Freeform 11"/>
          <p:cNvSpPr/>
          <p:nvPr/>
        </p:nvSpPr>
        <p:spPr>
          <a:xfrm rot="-6562486">
            <a:off x="752411" y="170972"/>
            <a:ext cx="962168" cy="2348112"/>
          </a:xfrm>
          <a:custGeom>
            <a:avLst/>
            <a:gdLst/>
            <a:ahLst/>
            <a:cxnLst/>
            <a:rect l="l" t="t" r="r" b="b"/>
            <a:pathLst>
              <a:path w="962168" h="2348112">
                <a:moveTo>
                  <a:pt x="0" y="0"/>
                </a:moveTo>
                <a:lnTo>
                  <a:pt x="962167" y="0"/>
                </a:lnTo>
                <a:lnTo>
                  <a:pt x="962167" y="2348112"/>
                </a:lnTo>
                <a:lnTo>
                  <a:pt x="0" y="2348112"/>
                </a:lnTo>
                <a:lnTo>
                  <a:pt x="0" y="0"/>
                </a:lnTo>
                <a:close/>
              </a:path>
            </a:pathLst>
          </a:custGeom>
          <a:blipFill>
            <a:blip r:embed="rId8">
              <a:alphaModFix amt="88000"/>
            </a:blip>
            <a:stretch>
              <a:fillRect/>
            </a:stretch>
          </a:blipFill>
        </p:spPr>
      </p:sp>
      <p:sp>
        <p:nvSpPr>
          <p:cNvPr id="12" name="Freeform 12"/>
          <p:cNvSpPr/>
          <p:nvPr/>
        </p:nvSpPr>
        <p:spPr>
          <a:xfrm>
            <a:off x="2836588" y="2380494"/>
            <a:ext cx="7315200" cy="2763006"/>
          </a:xfrm>
          <a:custGeom>
            <a:avLst/>
            <a:gdLst/>
            <a:ahLst/>
            <a:cxnLst/>
            <a:rect l="l" t="t" r="r" b="b"/>
            <a:pathLst>
              <a:path w="7315200" h="2763006">
                <a:moveTo>
                  <a:pt x="0" y="0"/>
                </a:moveTo>
                <a:lnTo>
                  <a:pt x="7315200" y="0"/>
                </a:lnTo>
                <a:lnTo>
                  <a:pt x="7315200" y="2763006"/>
                </a:lnTo>
                <a:lnTo>
                  <a:pt x="0" y="27630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2836588" y="5697947"/>
            <a:ext cx="7315200" cy="2763006"/>
          </a:xfrm>
          <a:custGeom>
            <a:avLst/>
            <a:gdLst/>
            <a:ahLst/>
            <a:cxnLst/>
            <a:rect l="l" t="t" r="r" b="b"/>
            <a:pathLst>
              <a:path w="7315200" h="2763006">
                <a:moveTo>
                  <a:pt x="0" y="0"/>
                </a:moveTo>
                <a:lnTo>
                  <a:pt x="7315200" y="0"/>
                </a:lnTo>
                <a:lnTo>
                  <a:pt x="7315200" y="2763007"/>
                </a:lnTo>
                <a:lnTo>
                  <a:pt x="0" y="27630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0485163" y="1579771"/>
            <a:ext cx="6030829" cy="7678529"/>
          </a:xfrm>
          <a:custGeom>
            <a:avLst/>
            <a:gdLst/>
            <a:ahLst/>
            <a:cxnLst/>
            <a:rect l="l" t="t" r="r" b="b"/>
            <a:pathLst>
              <a:path w="6030829" h="7678529">
                <a:moveTo>
                  <a:pt x="0" y="0"/>
                </a:moveTo>
                <a:lnTo>
                  <a:pt x="6030828" y="0"/>
                </a:lnTo>
                <a:lnTo>
                  <a:pt x="6030828" y="7678529"/>
                </a:lnTo>
                <a:lnTo>
                  <a:pt x="0" y="7678529"/>
                </a:lnTo>
                <a:lnTo>
                  <a:pt x="0" y="0"/>
                </a:lnTo>
                <a:close/>
              </a:path>
            </a:pathLst>
          </a:custGeom>
          <a:blipFill>
            <a:blip r:embed="rId11"/>
            <a:stretch>
              <a:fillRect l="-46689" r="-44411"/>
            </a:stretch>
          </a:blipFill>
        </p:spPr>
      </p:sp>
      <p:sp>
        <p:nvSpPr>
          <p:cNvPr id="15" name="TextBox 15"/>
          <p:cNvSpPr txBox="1"/>
          <p:nvPr/>
        </p:nvSpPr>
        <p:spPr>
          <a:xfrm>
            <a:off x="2836588" y="3221525"/>
            <a:ext cx="7315200" cy="658495"/>
          </a:xfrm>
          <a:prstGeom prst="rect">
            <a:avLst/>
          </a:prstGeom>
        </p:spPr>
        <p:txBody>
          <a:bodyPr lIns="0" tIns="0" rIns="0" bIns="0" rtlCol="0" anchor="t">
            <a:spAutoFit/>
          </a:bodyPr>
          <a:lstStyle/>
          <a:p>
            <a:pPr algn="ctr">
              <a:lnSpc>
                <a:spcPts val="5179"/>
              </a:lnSpc>
              <a:spcBef>
                <a:spcPct val="0"/>
              </a:spcBef>
            </a:pPr>
            <a:r>
              <a:rPr lang="en-US" sz="3699">
                <a:solidFill>
                  <a:srgbClr val="000000"/>
                </a:solidFill>
                <a:latin typeface="Arimo"/>
              </a:rPr>
              <a:t>Tương quan lực lượng là gì? </a:t>
            </a:r>
          </a:p>
        </p:txBody>
      </p:sp>
      <p:sp>
        <p:nvSpPr>
          <p:cNvPr id="16" name="TextBox 16"/>
          <p:cNvSpPr txBox="1"/>
          <p:nvPr/>
        </p:nvSpPr>
        <p:spPr>
          <a:xfrm>
            <a:off x="2836588" y="6213232"/>
            <a:ext cx="7315200" cy="12446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Arimo"/>
              </a:rPr>
              <a:t>Sự thay đổi tương quan lực lượng xảy ra khi nào?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1131097" y="833072"/>
            <a:ext cx="16025805" cy="8620856"/>
          </a:xfrm>
          <a:custGeom>
            <a:avLst/>
            <a:gdLst/>
            <a:ahLst/>
            <a:cxnLst/>
            <a:rect l="l" t="t" r="r" b="b"/>
            <a:pathLst>
              <a:path w="16025805" h="8620856">
                <a:moveTo>
                  <a:pt x="16025806" y="8620856"/>
                </a:moveTo>
                <a:lnTo>
                  <a:pt x="0" y="8620856"/>
                </a:lnTo>
                <a:lnTo>
                  <a:pt x="0" y="0"/>
                </a:lnTo>
                <a:lnTo>
                  <a:pt x="16025806" y="0"/>
                </a:lnTo>
                <a:lnTo>
                  <a:pt x="16025806" y="8620856"/>
                </a:lnTo>
                <a:close/>
              </a:path>
            </a:pathLst>
          </a:custGeom>
          <a:blipFill>
            <a:blip r:embed="rId3"/>
            <a:stretch>
              <a:fillRect t="-23532" r="-44028" b="-55078"/>
            </a:stretch>
          </a:blipFill>
        </p:spPr>
      </p:sp>
      <p:grpSp>
        <p:nvGrpSpPr>
          <p:cNvPr id="4" name="Group 4"/>
          <p:cNvGrpSpPr>
            <a:grpSpLocks noChangeAspect="1"/>
          </p:cNvGrpSpPr>
          <p:nvPr/>
        </p:nvGrpSpPr>
        <p:grpSpPr>
          <a:xfrm rot="-8100000">
            <a:off x="15178109" y="-3817664"/>
            <a:ext cx="12231769" cy="8471632"/>
            <a:chOff x="0" y="0"/>
            <a:chExt cx="3429000" cy="2374900"/>
          </a:xfrm>
        </p:grpSpPr>
        <p:sp>
          <p:nvSpPr>
            <p:cNvPr id="5" name="Freeform 5"/>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4"/>
              <a:stretch>
                <a:fillRect l="-13449" t="-7126" r="-15277" b="-5365"/>
              </a:stretch>
            </a:blipFill>
          </p:spPr>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7" name="Group 7"/>
          <p:cNvGrpSpPr>
            <a:grpSpLocks noChangeAspect="1"/>
          </p:cNvGrpSpPr>
          <p:nvPr/>
        </p:nvGrpSpPr>
        <p:grpSpPr>
          <a:xfrm rot="-1733462">
            <a:off x="-9739140" y="-2892251"/>
            <a:ext cx="10325542" cy="7151394"/>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10" name="Freeform 10"/>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7">
              <a:alphaModFix amt="88000"/>
            </a:blip>
            <a:stretch>
              <a:fillRect/>
            </a:stretch>
          </a:blipFill>
        </p:spPr>
      </p:sp>
      <p:sp>
        <p:nvSpPr>
          <p:cNvPr id="11" name="Freeform 11"/>
          <p:cNvSpPr/>
          <p:nvPr/>
        </p:nvSpPr>
        <p:spPr>
          <a:xfrm rot="-6562486">
            <a:off x="752411" y="170972"/>
            <a:ext cx="962168" cy="2348112"/>
          </a:xfrm>
          <a:custGeom>
            <a:avLst/>
            <a:gdLst/>
            <a:ahLst/>
            <a:cxnLst/>
            <a:rect l="l" t="t" r="r" b="b"/>
            <a:pathLst>
              <a:path w="962168" h="2348112">
                <a:moveTo>
                  <a:pt x="0" y="0"/>
                </a:moveTo>
                <a:lnTo>
                  <a:pt x="962167" y="0"/>
                </a:lnTo>
                <a:lnTo>
                  <a:pt x="962167" y="2348112"/>
                </a:lnTo>
                <a:lnTo>
                  <a:pt x="0" y="2348112"/>
                </a:lnTo>
                <a:lnTo>
                  <a:pt x="0" y="0"/>
                </a:lnTo>
                <a:close/>
              </a:path>
            </a:pathLst>
          </a:custGeom>
          <a:blipFill>
            <a:blip r:embed="rId8">
              <a:alphaModFix amt="88000"/>
            </a:blip>
            <a:stretch>
              <a:fillRect/>
            </a:stretch>
          </a:blipFill>
        </p:spPr>
      </p:sp>
      <p:sp>
        <p:nvSpPr>
          <p:cNvPr id="12" name="Freeform 12"/>
          <p:cNvSpPr/>
          <p:nvPr/>
        </p:nvSpPr>
        <p:spPr>
          <a:xfrm>
            <a:off x="43876" y="4777397"/>
            <a:ext cx="12381352" cy="4676531"/>
          </a:xfrm>
          <a:custGeom>
            <a:avLst/>
            <a:gdLst/>
            <a:ahLst/>
            <a:cxnLst/>
            <a:rect l="l" t="t" r="r" b="b"/>
            <a:pathLst>
              <a:path w="12381352" h="4676531">
                <a:moveTo>
                  <a:pt x="0" y="0"/>
                </a:moveTo>
                <a:lnTo>
                  <a:pt x="12381352" y="0"/>
                </a:lnTo>
                <a:lnTo>
                  <a:pt x="12381352" y="4676531"/>
                </a:lnTo>
                <a:lnTo>
                  <a:pt x="0" y="4676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3156651" y="4362098"/>
            <a:ext cx="4908264" cy="4765097"/>
          </a:xfrm>
          <a:custGeom>
            <a:avLst/>
            <a:gdLst/>
            <a:ahLst/>
            <a:cxnLst/>
            <a:rect l="l" t="t" r="r" b="b"/>
            <a:pathLst>
              <a:path w="4908264" h="4765097">
                <a:moveTo>
                  <a:pt x="0" y="0"/>
                </a:moveTo>
                <a:lnTo>
                  <a:pt x="4908265" y="0"/>
                </a:lnTo>
                <a:lnTo>
                  <a:pt x="4908265" y="4765097"/>
                </a:lnTo>
                <a:lnTo>
                  <a:pt x="0" y="4765097"/>
                </a:lnTo>
                <a:lnTo>
                  <a:pt x="0" y="0"/>
                </a:lnTo>
                <a:close/>
              </a:path>
            </a:pathLst>
          </a:custGeom>
          <a:blipFill>
            <a:blip r:embed="rId11"/>
            <a:stretch>
              <a:fillRect l="-39728" r="-39728"/>
            </a:stretch>
          </a:blipFill>
        </p:spPr>
      </p:sp>
      <p:sp>
        <p:nvSpPr>
          <p:cNvPr id="14" name="TextBox 14"/>
          <p:cNvSpPr txBox="1"/>
          <p:nvPr/>
        </p:nvSpPr>
        <p:spPr>
          <a:xfrm>
            <a:off x="2965398" y="1249778"/>
            <a:ext cx="12357204" cy="2840355"/>
          </a:xfrm>
          <a:prstGeom prst="rect">
            <a:avLst/>
          </a:prstGeom>
        </p:spPr>
        <p:txBody>
          <a:bodyPr lIns="0" tIns="0" rIns="0" bIns="0" rtlCol="0" anchor="t">
            <a:spAutoFit/>
          </a:bodyPr>
          <a:lstStyle/>
          <a:p>
            <a:pPr algn="l">
              <a:lnSpc>
                <a:spcPts val="4619"/>
              </a:lnSpc>
              <a:spcBef>
                <a:spcPct val="0"/>
              </a:spcBef>
            </a:pPr>
            <a:r>
              <a:rPr lang="en-US" sz="3299">
                <a:solidFill>
                  <a:srgbClr val="000000"/>
                </a:solidFill>
                <a:latin typeface="Arimo Bold"/>
              </a:rPr>
              <a:t>Tương quan lực lượng : </a:t>
            </a:r>
            <a:r>
              <a:rPr lang="en-US" sz="3299">
                <a:solidFill>
                  <a:srgbClr val="000000"/>
                </a:solidFill>
                <a:latin typeface="Arimo"/>
              </a:rPr>
              <a:t>“lực lượng hai bên ( đối địch) đặt ở trong thế so sánh với nhau...” </a:t>
            </a:r>
          </a:p>
          <a:p>
            <a:pPr algn="r">
              <a:lnSpc>
                <a:spcPts val="4339"/>
              </a:lnSpc>
              <a:spcBef>
                <a:spcPct val="0"/>
              </a:spcBef>
            </a:pPr>
            <a:r>
              <a:rPr lang="en-US" sz="3099">
                <a:solidFill>
                  <a:srgbClr val="000000"/>
                </a:solidFill>
                <a:latin typeface="Arimo"/>
              </a:rPr>
              <a:t>GS.Phan Ngọc Liên (2009), Từ điển thuật ngữ lịch sử phổ thông, NXB ĐHQGHN, tr457</a:t>
            </a:r>
          </a:p>
          <a:p>
            <a:pPr algn="l">
              <a:lnSpc>
                <a:spcPts val="4619"/>
              </a:lnSpc>
              <a:spcBef>
                <a:spcPct val="0"/>
              </a:spcBef>
            </a:pPr>
            <a:endParaRPr lang="en-US" sz="3099">
              <a:solidFill>
                <a:srgbClr val="000000"/>
              </a:solidFill>
              <a:latin typeface="Arimo"/>
            </a:endParaRPr>
          </a:p>
        </p:txBody>
      </p:sp>
      <p:sp>
        <p:nvSpPr>
          <p:cNvPr id="15" name="TextBox 15"/>
          <p:cNvSpPr txBox="1"/>
          <p:nvPr/>
        </p:nvSpPr>
        <p:spPr>
          <a:xfrm>
            <a:off x="866801" y="6136175"/>
            <a:ext cx="10735502" cy="1863725"/>
          </a:xfrm>
          <a:prstGeom prst="rect">
            <a:avLst/>
          </a:prstGeom>
        </p:spPr>
        <p:txBody>
          <a:bodyPr lIns="0" tIns="0" rIns="0" bIns="0" rtlCol="0" anchor="t">
            <a:spAutoFit/>
          </a:bodyPr>
          <a:lstStyle/>
          <a:p>
            <a:pPr algn="l">
              <a:lnSpc>
                <a:spcPts val="4900"/>
              </a:lnSpc>
              <a:spcBef>
                <a:spcPct val="0"/>
              </a:spcBef>
            </a:pPr>
            <a:r>
              <a:rPr lang="en-US" sz="3500">
                <a:solidFill>
                  <a:srgbClr val="000000"/>
                </a:solidFill>
                <a:latin typeface="Arimo Bold"/>
              </a:rPr>
              <a:t>Sự xác lập thay đổi tương quan lực lượng xảy ra khi chính thức có sự hình thành và tham gia của Mặt trận Đồng minh trên chiến trường.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247826" y="637444"/>
            <a:ext cx="16025805" cy="9151081"/>
          </a:xfrm>
          <a:custGeom>
            <a:avLst/>
            <a:gdLst/>
            <a:ahLst/>
            <a:cxnLst/>
            <a:rect l="l" t="t" r="r" b="b"/>
            <a:pathLst>
              <a:path w="16025805" h="9151081">
                <a:moveTo>
                  <a:pt x="16025806" y="9151081"/>
                </a:moveTo>
                <a:lnTo>
                  <a:pt x="0" y="9151081"/>
                </a:lnTo>
                <a:lnTo>
                  <a:pt x="0" y="0"/>
                </a:lnTo>
                <a:lnTo>
                  <a:pt x="16025806" y="0"/>
                </a:lnTo>
                <a:lnTo>
                  <a:pt x="16025806" y="9151081"/>
                </a:lnTo>
                <a:close/>
              </a:path>
            </a:pathLst>
          </a:custGeom>
          <a:blipFill>
            <a:blip r:embed="rId3"/>
            <a:stretch>
              <a:fillRect t="-22168" r="-44028" b="-46092"/>
            </a:stretch>
          </a:blipFill>
        </p:spPr>
      </p:sp>
      <p:grpSp>
        <p:nvGrpSpPr>
          <p:cNvPr id="4" name="Group 4"/>
          <p:cNvGrpSpPr>
            <a:grpSpLocks noChangeAspect="1"/>
          </p:cNvGrpSpPr>
          <p:nvPr/>
        </p:nvGrpSpPr>
        <p:grpSpPr>
          <a:xfrm rot="-8100000">
            <a:off x="15178109" y="-3817664"/>
            <a:ext cx="12231769" cy="8471632"/>
            <a:chOff x="0" y="0"/>
            <a:chExt cx="3429000" cy="2374900"/>
          </a:xfrm>
        </p:grpSpPr>
        <p:sp>
          <p:nvSpPr>
            <p:cNvPr id="5" name="Freeform 5"/>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4"/>
              <a:stretch>
                <a:fillRect l="-13449" t="-7126" r="-15277" b="-5365"/>
              </a:stretch>
            </a:blipFill>
          </p:spPr>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7" name="Group 7"/>
          <p:cNvGrpSpPr>
            <a:grpSpLocks noChangeAspect="1"/>
          </p:cNvGrpSpPr>
          <p:nvPr/>
        </p:nvGrpSpPr>
        <p:grpSpPr>
          <a:xfrm rot="-1733462">
            <a:off x="-9739140" y="-2892251"/>
            <a:ext cx="10325542" cy="7151394"/>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10" name="Freeform 10"/>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7">
              <a:alphaModFix amt="88000"/>
            </a:blip>
            <a:stretch>
              <a:fillRect/>
            </a:stretch>
          </a:blipFill>
        </p:spPr>
      </p:sp>
      <p:sp>
        <p:nvSpPr>
          <p:cNvPr id="11" name="Freeform 11"/>
          <p:cNvSpPr/>
          <p:nvPr/>
        </p:nvSpPr>
        <p:spPr>
          <a:xfrm rot="-6562486">
            <a:off x="752411" y="170972"/>
            <a:ext cx="962168" cy="2348112"/>
          </a:xfrm>
          <a:custGeom>
            <a:avLst/>
            <a:gdLst/>
            <a:ahLst/>
            <a:cxnLst/>
            <a:rect l="l" t="t" r="r" b="b"/>
            <a:pathLst>
              <a:path w="962168" h="2348112">
                <a:moveTo>
                  <a:pt x="0" y="0"/>
                </a:moveTo>
                <a:lnTo>
                  <a:pt x="962167" y="0"/>
                </a:lnTo>
                <a:lnTo>
                  <a:pt x="962167" y="2348112"/>
                </a:lnTo>
                <a:lnTo>
                  <a:pt x="0" y="2348112"/>
                </a:lnTo>
                <a:lnTo>
                  <a:pt x="0" y="0"/>
                </a:lnTo>
                <a:close/>
              </a:path>
            </a:pathLst>
          </a:custGeom>
          <a:blipFill>
            <a:blip r:embed="rId8">
              <a:alphaModFix amt="88000"/>
            </a:blip>
            <a:stretch>
              <a:fillRect/>
            </a:stretch>
          </a:blipFill>
        </p:spPr>
      </p:sp>
      <p:sp>
        <p:nvSpPr>
          <p:cNvPr id="12" name="TextBox 12"/>
          <p:cNvSpPr txBox="1"/>
          <p:nvPr/>
        </p:nvSpPr>
        <p:spPr>
          <a:xfrm>
            <a:off x="2500660" y="1259303"/>
            <a:ext cx="12821942" cy="1774825"/>
          </a:xfrm>
          <a:prstGeom prst="rect">
            <a:avLst/>
          </a:prstGeom>
        </p:spPr>
        <p:txBody>
          <a:bodyPr lIns="0" tIns="0" rIns="0" bIns="0" rtlCol="0" anchor="t">
            <a:spAutoFit/>
          </a:bodyPr>
          <a:lstStyle/>
          <a:p>
            <a:pPr algn="l">
              <a:lnSpc>
                <a:spcPts val="4899"/>
              </a:lnSpc>
            </a:pPr>
            <a:r>
              <a:rPr lang="en-US" sz="3499">
                <a:solidFill>
                  <a:srgbClr val="000000"/>
                </a:solidFill>
                <a:latin typeface="Arimo Bold"/>
              </a:rPr>
              <a:t>* Sự thay đổi trong thái độ của chính quyền Mỹ và Anh trong liên minh với Liên Xô chống phát xít.</a:t>
            </a:r>
          </a:p>
          <a:p>
            <a:pPr algn="l">
              <a:lnSpc>
                <a:spcPts val="4200"/>
              </a:lnSpc>
              <a:spcBef>
                <a:spcPct val="0"/>
              </a:spcBef>
            </a:pPr>
            <a:endParaRPr lang="en-US" sz="3499">
              <a:solidFill>
                <a:srgbClr val="000000"/>
              </a:solidFill>
              <a:latin typeface="Arimo Bold"/>
            </a:endParaRPr>
          </a:p>
        </p:txBody>
      </p:sp>
      <p:sp>
        <p:nvSpPr>
          <p:cNvPr id="13" name="TextBox 13"/>
          <p:cNvSpPr txBox="1"/>
          <p:nvPr/>
        </p:nvSpPr>
        <p:spPr>
          <a:xfrm>
            <a:off x="1324906" y="4724400"/>
            <a:ext cx="14344216" cy="1863725"/>
          </a:xfrm>
          <a:prstGeom prst="rect">
            <a:avLst/>
          </a:prstGeom>
        </p:spPr>
        <p:txBody>
          <a:bodyPr lIns="0" tIns="0" rIns="0" bIns="0" rtlCol="0" anchor="t">
            <a:spAutoFit/>
          </a:bodyPr>
          <a:lstStyle/>
          <a:p>
            <a:pPr algn="l">
              <a:lnSpc>
                <a:spcPts val="4900"/>
              </a:lnSpc>
              <a:spcBef>
                <a:spcPct val="0"/>
              </a:spcBef>
            </a:pPr>
            <a:r>
              <a:rPr lang="en-US" sz="3500">
                <a:solidFill>
                  <a:srgbClr val="000000"/>
                </a:solidFill>
                <a:latin typeface="Arimo"/>
              </a:rPr>
              <a:t>        - Cuộc chiến tranh vệ quốc của Liên Xô đã tác động mạnh mẽ đến các lực lượng dân chủ và yêu chuộng hòa bình trên thế giới -&gt; Vị thế quốc tế Liên Xô được gia tăng</a:t>
            </a:r>
          </a:p>
        </p:txBody>
      </p:sp>
      <p:sp>
        <p:nvSpPr>
          <p:cNvPr id="14" name="TextBox 14"/>
          <p:cNvSpPr txBox="1"/>
          <p:nvPr/>
        </p:nvSpPr>
        <p:spPr>
          <a:xfrm>
            <a:off x="1498166" y="2692035"/>
            <a:ext cx="13997696" cy="2482850"/>
          </a:xfrm>
          <a:prstGeom prst="rect">
            <a:avLst/>
          </a:prstGeom>
        </p:spPr>
        <p:txBody>
          <a:bodyPr lIns="0" tIns="0" rIns="0" bIns="0" rtlCol="0" anchor="t">
            <a:spAutoFit/>
          </a:bodyPr>
          <a:lstStyle/>
          <a:p>
            <a:pPr algn="l">
              <a:lnSpc>
                <a:spcPts val="4900"/>
              </a:lnSpc>
            </a:pPr>
            <a:r>
              <a:rPr lang="en-US" sz="3500">
                <a:solidFill>
                  <a:srgbClr val="000000"/>
                </a:solidFill>
                <a:latin typeface="Arimo"/>
              </a:rPr>
              <a:t>        - Chiến tranh đã lan rộng ra toàn thế giới sau cuộc tấn công của Nhật Bản vào hạm đội Thái Bình Dương của Mĩ ở Trân Châu Cảng buộc Mĩ và Anh phải tham gia trận chiến</a:t>
            </a:r>
          </a:p>
          <a:p>
            <a:pPr algn="l">
              <a:lnSpc>
                <a:spcPts val="4900"/>
              </a:lnSpc>
              <a:spcBef>
                <a:spcPct val="0"/>
              </a:spcBef>
            </a:pPr>
            <a:endParaRPr lang="en-US" sz="3500">
              <a:solidFill>
                <a:srgbClr val="000000"/>
              </a:solidFill>
              <a:latin typeface="Arimo"/>
            </a:endParaRPr>
          </a:p>
        </p:txBody>
      </p:sp>
      <p:sp>
        <p:nvSpPr>
          <p:cNvPr id="15" name="TextBox 15"/>
          <p:cNvSpPr txBox="1"/>
          <p:nvPr/>
        </p:nvSpPr>
        <p:spPr>
          <a:xfrm>
            <a:off x="1131097" y="6854825"/>
            <a:ext cx="14191505" cy="1244600"/>
          </a:xfrm>
          <a:prstGeom prst="rect">
            <a:avLst/>
          </a:prstGeom>
        </p:spPr>
        <p:txBody>
          <a:bodyPr lIns="0" tIns="0" rIns="0" bIns="0" rtlCol="0" anchor="t">
            <a:spAutoFit/>
          </a:bodyPr>
          <a:lstStyle/>
          <a:p>
            <a:pPr algn="l">
              <a:lnSpc>
                <a:spcPts val="4900"/>
              </a:lnSpc>
              <a:spcBef>
                <a:spcPct val="0"/>
              </a:spcBef>
            </a:pPr>
            <a:r>
              <a:rPr lang="en-US" sz="3500">
                <a:solidFill>
                  <a:srgbClr val="000000"/>
                </a:solidFill>
                <a:latin typeface="Arimo Bold"/>
              </a:rPr>
              <a:t>         - </a:t>
            </a:r>
            <a:r>
              <a:rPr lang="en-US" sz="3500">
                <a:solidFill>
                  <a:srgbClr val="000000"/>
                </a:solidFill>
                <a:latin typeface="Arimo"/>
              </a:rPr>
              <a:t>Nhân dân Mĩ, Anh cũng đấu tranh đòi các chính phủ của họ phải thay đổi thái độ và liên minh với Liên Xô</a:t>
            </a:r>
          </a:p>
        </p:txBody>
      </p:sp>
      <p:sp>
        <p:nvSpPr>
          <p:cNvPr id="16" name="TextBox 16"/>
          <p:cNvSpPr txBox="1"/>
          <p:nvPr/>
        </p:nvSpPr>
        <p:spPr>
          <a:xfrm>
            <a:off x="1324906" y="8366125"/>
            <a:ext cx="14775466" cy="1863725"/>
          </a:xfrm>
          <a:prstGeom prst="rect">
            <a:avLst/>
          </a:prstGeom>
        </p:spPr>
        <p:txBody>
          <a:bodyPr lIns="0" tIns="0" rIns="0" bIns="0" rtlCol="0" anchor="t">
            <a:spAutoFit/>
          </a:bodyPr>
          <a:lstStyle/>
          <a:p>
            <a:pPr algn="ctr">
              <a:lnSpc>
                <a:spcPts val="4900"/>
              </a:lnSpc>
            </a:pPr>
            <a:r>
              <a:rPr lang="en-US" sz="3500">
                <a:solidFill>
                  <a:srgbClr val="000000"/>
                </a:solidFill>
                <a:latin typeface="Arimo Bold"/>
              </a:rPr>
              <a:t>-&gt; Chính quyền Mỹ và Anh cần có sự điều chỉnh trong vấn đề liên minh với Liên Xô, thành lập một liên minh quốc tế chống phát xít</a:t>
            </a:r>
          </a:p>
          <a:p>
            <a:pPr algn="ctr">
              <a:lnSpc>
                <a:spcPts val="4900"/>
              </a:lnSpc>
              <a:spcBef>
                <a:spcPct val="0"/>
              </a:spcBef>
            </a:pPr>
            <a:endParaRPr lang="en-US" sz="3500">
              <a:solidFill>
                <a:srgbClr val="000000"/>
              </a:solidFill>
              <a:latin typeface="Arimo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sp>
      <p:grpSp>
        <p:nvGrpSpPr>
          <p:cNvPr id="3" name="Group 3"/>
          <p:cNvGrpSpPr>
            <a:grpSpLocks noChangeAspect="1"/>
          </p:cNvGrpSpPr>
          <p:nvPr/>
        </p:nvGrpSpPr>
        <p:grpSpPr>
          <a:xfrm rot="1015533">
            <a:off x="11860654" y="-5150158"/>
            <a:ext cx="10325542" cy="715139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7713192">
            <a:off x="-927703" y="7681559"/>
            <a:ext cx="9304676" cy="6444350"/>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p:nvPr/>
        </p:nvGrpSpPr>
        <p:grpSpPr>
          <a:xfrm>
            <a:off x="8092176" y="4880991"/>
            <a:ext cx="8280496" cy="182207"/>
            <a:chOff x="0" y="0"/>
            <a:chExt cx="11040661" cy="242943"/>
          </a:xfrm>
        </p:grpSpPr>
        <p:sp>
          <p:nvSpPr>
            <p:cNvPr id="10" name="Freeform 10"/>
            <p:cNvSpPr/>
            <p:nvPr/>
          </p:nvSpPr>
          <p:spPr>
            <a:xfrm>
              <a:off x="0" y="0"/>
              <a:ext cx="4457166" cy="211034"/>
            </a:xfrm>
            <a:custGeom>
              <a:avLst/>
              <a:gdLst/>
              <a:ahLst/>
              <a:cxnLst/>
              <a:rect l="l" t="t" r="r" b="b"/>
              <a:pathLst>
                <a:path w="4457166" h="211034">
                  <a:moveTo>
                    <a:pt x="0" y="0"/>
                  </a:moveTo>
                  <a:lnTo>
                    <a:pt x="4457166" y="0"/>
                  </a:lnTo>
                  <a:lnTo>
                    <a:pt x="4457166" y="211034"/>
                  </a:lnTo>
                  <a:lnTo>
                    <a:pt x="0" y="211034"/>
                  </a:lnTo>
                  <a:lnTo>
                    <a:pt x="0" y="0"/>
                  </a:lnTo>
                  <a:close/>
                </a:path>
              </a:pathLst>
            </a:custGeom>
            <a:blipFill>
              <a:blip r:embed="rId6">
                <a:extLst>
                  <a:ext uri="{96DAC541-7B7A-43D3-8B79-37D633B846F1}">
                    <asvg:svgBlip xmlns:asvg="http://schemas.microsoft.com/office/drawing/2016/SVG/main" r:embed="rId7"/>
                  </a:ext>
                </a:extLst>
              </a:blip>
              <a:stretch>
                <a:fillRect l="-53181"/>
              </a:stretch>
            </a:blipFill>
          </p:spPr>
        </p:sp>
        <p:sp>
          <p:nvSpPr>
            <p:cNvPr id="11" name="Freeform 11"/>
            <p:cNvSpPr/>
            <p:nvPr/>
          </p:nvSpPr>
          <p:spPr>
            <a:xfrm>
              <a:off x="4213105" y="31909"/>
              <a:ext cx="6827555" cy="211034"/>
            </a:xfrm>
            <a:custGeom>
              <a:avLst/>
              <a:gdLst/>
              <a:ahLst/>
              <a:cxnLst/>
              <a:rect l="l" t="t" r="r" b="b"/>
              <a:pathLst>
                <a:path w="6827555" h="211034">
                  <a:moveTo>
                    <a:pt x="0" y="0"/>
                  </a:moveTo>
                  <a:lnTo>
                    <a:pt x="6827556" y="0"/>
                  </a:lnTo>
                  <a:lnTo>
                    <a:pt x="6827556" y="211034"/>
                  </a:lnTo>
                  <a:lnTo>
                    <a:pt x="0" y="2110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2" name="TextBox 12"/>
          <p:cNvSpPr txBox="1"/>
          <p:nvPr/>
        </p:nvSpPr>
        <p:spPr>
          <a:xfrm>
            <a:off x="6009048" y="818244"/>
            <a:ext cx="12062098" cy="4062748"/>
          </a:xfrm>
          <a:prstGeom prst="rect">
            <a:avLst/>
          </a:prstGeom>
        </p:spPr>
        <p:txBody>
          <a:bodyPr lIns="0" tIns="0" rIns="0" bIns="0" rtlCol="0" anchor="t">
            <a:spAutoFit/>
          </a:bodyPr>
          <a:lstStyle/>
          <a:p>
            <a:pPr algn="ctr">
              <a:lnSpc>
                <a:spcPts val="15469"/>
              </a:lnSpc>
            </a:pPr>
            <a:r>
              <a:rPr lang="en-US" sz="11049">
                <a:solidFill>
                  <a:srgbClr val="402B2B"/>
                </a:solidFill>
                <a:latin typeface="Times New Roman"/>
              </a:rPr>
              <a:t>Phần 1: </a:t>
            </a:r>
          </a:p>
          <a:p>
            <a:pPr algn="ctr">
              <a:lnSpc>
                <a:spcPts val="15469"/>
              </a:lnSpc>
              <a:spcBef>
                <a:spcPct val="0"/>
              </a:spcBef>
            </a:pPr>
            <a:r>
              <a:rPr lang="en-US" sz="11049">
                <a:solidFill>
                  <a:srgbClr val="402B2B"/>
                </a:solidFill>
                <a:latin typeface="Times New Roman"/>
              </a:rPr>
              <a:t>Khái quát CTTG 2</a:t>
            </a:r>
          </a:p>
        </p:txBody>
      </p:sp>
      <p:grpSp>
        <p:nvGrpSpPr>
          <p:cNvPr id="13" name="Group 13"/>
          <p:cNvGrpSpPr/>
          <p:nvPr/>
        </p:nvGrpSpPr>
        <p:grpSpPr>
          <a:xfrm>
            <a:off x="-391179" y="1043835"/>
            <a:ext cx="6816073" cy="9859899"/>
            <a:chOff x="0" y="0"/>
            <a:chExt cx="9088097" cy="13146532"/>
          </a:xfrm>
        </p:grpSpPr>
        <p:sp>
          <p:nvSpPr>
            <p:cNvPr id="14" name="Freeform 14"/>
            <p:cNvSpPr/>
            <p:nvPr/>
          </p:nvSpPr>
          <p:spPr>
            <a:xfrm rot="-172039">
              <a:off x="521552" y="10732552"/>
              <a:ext cx="8400911" cy="2205239"/>
            </a:xfrm>
            <a:custGeom>
              <a:avLst/>
              <a:gdLst/>
              <a:ahLst/>
              <a:cxnLst/>
              <a:rect l="l" t="t" r="r" b="b"/>
              <a:pathLst>
                <a:path w="8400911" h="2205239">
                  <a:moveTo>
                    <a:pt x="0" y="0"/>
                  </a:moveTo>
                  <a:lnTo>
                    <a:pt x="8400911" y="0"/>
                  </a:lnTo>
                  <a:lnTo>
                    <a:pt x="8400911" y="2205239"/>
                  </a:lnTo>
                  <a:lnTo>
                    <a:pt x="0" y="2205239"/>
                  </a:lnTo>
                  <a:lnTo>
                    <a:pt x="0" y="0"/>
                  </a:lnTo>
                  <a:close/>
                </a:path>
              </a:pathLst>
            </a:custGeom>
            <a:blipFill>
              <a:blip r:embed="rId8"/>
              <a:stretch>
                <a:fillRect/>
              </a:stretch>
            </a:blipFill>
          </p:spPr>
        </p:sp>
        <p:grpSp>
          <p:nvGrpSpPr>
            <p:cNvPr id="15" name="Group 15"/>
            <p:cNvGrpSpPr>
              <a:grpSpLocks noChangeAspect="1"/>
            </p:cNvGrpSpPr>
            <p:nvPr/>
          </p:nvGrpSpPr>
          <p:grpSpPr>
            <a:xfrm rot="-173233">
              <a:off x="296755" y="206323"/>
              <a:ext cx="8494587" cy="11997020"/>
              <a:chOff x="0" y="0"/>
              <a:chExt cx="3267456" cy="4614672"/>
            </a:xfrm>
          </p:grpSpPr>
          <p:sp>
            <p:nvSpPr>
              <p:cNvPr id="16" name="Freeform 16"/>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9"/>
                <a:stretch>
                  <a:fillRect l="-4" r="-4"/>
                </a:stretch>
              </a:blipFill>
            </p:spPr>
          </p:sp>
          <p:sp>
            <p:nvSpPr>
              <p:cNvPr id="17" name="Freeform 17"/>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10"/>
                <a:stretch>
                  <a:fillRect l="-103235" t="-8552" r="-3539" b="-9913"/>
                </a:stretch>
              </a:blipFill>
            </p:spPr>
          </p:sp>
        </p:grpSp>
      </p:grpSp>
      <p:sp>
        <p:nvSpPr>
          <p:cNvPr id="18" name="Freeform 18"/>
          <p:cNvSpPr/>
          <p:nvPr/>
        </p:nvSpPr>
        <p:spPr>
          <a:xfrm rot="-6687178">
            <a:off x="11079406" y="-1637868"/>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11">
              <a:alphaModFix amt="88000"/>
            </a:blip>
            <a:stretch>
              <a:fillRect/>
            </a:stretch>
          </a:blipFill>
        </p:spPr>
      </p:sp>
      <p:sp>
        <p:nvSpPr>
          <p:cNvPr id="19" name="TextBox 19"/>
          <p:cNvSpPr txBox="1"/>
          <p:nvPr/>
        </p:nvSpPr>
        <p:spPr>
          <a:xfrm>
            <a:off x="7350225" y="5563729"/>
            <a:ext cx="9379744" cy="3175635"/>
          </a:xfrm>
          <a:prstGeom prst="rect">
            <a:avLst/>
          </a:prstGeom>
        </p:spPr>
        <p:txBody>
          <a:bodyPr lIns="0" tIns="0" rIns="0" bIns="0" rtlCol="0" anchor="t">
            <a:spAutoFit/>
          </a:bodyPr>
          <a:lstStyle/>
          <a:p>
            <a:pPr algn="just">
              <a:lnSpc>
                <a:spcPts val="5039"/>
              </a:lnSpc>
            </a:pPr>
            <a:r>
              <a:rPr lang="en-US" sz="3599">
                <a:solidFill>
                  <a:srgbClr val="402B2B"/>
                </a:solidFill>
                <a:latin typeface="Roboto Bold"/>
              </a:rPr>
              <a:t>1.1. Nguyên nhân dẫn đến CTTG II</a:t>
            </a:r>
          </a:p>
          <a:p>
            <a:pPr algn="just">
              <a:lnSpc>
                <a:spcPts val="5039"/>
              </a:lnSpc>
            </a:pPr>
            <a:r>
              <a:rPr lang="en-US" sz="3599">
                <a:solidFill>
                  <a:srgbClr val="402B2B"/>
                </a:solidFill>
                <a:latin typeface="Roboto Bold"/>
              </a:rPr>
              <a:t>1.2. Diễn biến chính của chiến tranh thế giới II</a:t>
            </a:r>
          </a:p>
          <a:p>
            <a:pPr algn="just">
              <a:lnSpc>
                <a:spcPts val="5039"/>
              </a:lnSpc>
            </a:pPr>
            <a:r>
              <a:rPr lang="en-US" sz="3599">
                <a:solidFill>
                  <a:srgbClr val="402B2B"/>
                </a:solidFill>
                <a:latin typeface="Roboto Bold"/>
              </a:rPr>
              <a:t>1.3. Tính chất của cuộc chiến tranh thế giới II</a:t>
            </a:r>
          </a:p>
          <a:p>
            <a:pPr algn="just">
              <a:lnSpc>
                <a:spcPts val="5039"/>
              </a:lnSpc>
            </a:pPr>
            <a:r>
              <a:rPr lang="en-US" sz="3599">
                <a:solidFill>
                  <a:srgbClr val="402B2B"/>
                </a:solidFill>
                <a:latin typeface="Roboto Bold"/>
              </a:rPr>
              <a:t>1.4. Kết cục chiến tranh thế giới II</a:t>
            </a:r>
          </a:p>
          <a:p>
            <a:pPr algn="just">
              <a:lnSpc>
                <a:spcPts val="5039"/>
              </a:lnSpc>
            </a:pPr>
            <a:endParaRPr lang="en-US" sz="3599">
              <a:solidFill>
                <a:srgbClr val="402B2B"/>
              </a:solidFill>
              <a:latin typeface="Roboto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337414" y="347142"/>
            <a:ext cx="17163090" cy="9939858"/>
          </a:xfrm>
          <a:custGeom>
            <a:avLst/>
            <a:gdLst/>
            <a:ahLst/>
            <a:cxnLst/>
            <a:rect l="l" t="t" r="r" b="b"/>
            <a:pathLst>
              <a:path w="17163090" h="9939858">
                <a:moveTo>
                  <a:pt x="17163090" y="9939858"/>
                </a:moveTo>
                <a:lnTo>
                  <a:pt x="0" y="9939858"/>
                </a:lnTo>
                <a:lnTo>
                  <a:pt x="0" y="0"/>
                </a:lnTo>
                <a:lnTo>
                  <a:pt x="17163090" y="0"/>
                </a:lnTo>
                <a:lnTo>
                  <a:pt x="17163090" y="9939858"/>
                </a:lnTo>
                <a:close/>
              </a:path>
            </a:pathLst>
          </a:custGeom>
          <a:blipFill>
            <a:blip r:embed="rId3"/>
            <a:stretch>
              <a:fillRect t="-25282" r="-44028" b="-40620"/>
            </a:stretch>
          </a:blipFill>
        </p:spPr>
      </p:sp>
      <p:grpSp>
        <p:nvGrpSpPr>
          <p:cNvPr id="4" name="Group 4"/>
          <p:cNvGrpSpPr>
            <a:grpSpLocks noChangeAspect="1"/>
          </p:cNvGrpSpPr>
          <p:nvPr/>
        </p:nvGrpSpPr>
        <p:grpSpPr>
          <a:xfrm rot="-8100000">
            <a:off x="15178109" y="-3817664"/>
            <a:ext cx="12231769" cy="8471632"/>
            <a:chOff x="0" y="0"/>
            <a:chExt cx="3429000" cy="2374900"/>
          </a:xfrm>
        </p:grpSpPr>
        <p:sp>
          <p:nvSpPr>
            <p:cNvPr id="5" name="Freeform 5"/>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4"/>
              <a:stretch>
                <a:fillRect l="-13449" t="-7126" r="-15277" b="-5365"/>
              </a:stretch>
            </a:blipFill>
          </p:spPr>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7" name="Group 7"/>
          <p:cNvGrpSpPr>
            <a:grpSpLocks noChangeAspect="1"/>
          </p:cNvGrpSpPr>
          <p:nvPr/>
        </p:nvGrpSpPr>
        <p:grpSpPr>
          <a:xfrm rot="-1733462">
            <a:off x="-9923155" y="-2929054"/>
            <a:ext cx="10325542" cy="7151394"/>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10" name="Freeform 10"/>
          <p:cNvSpPr/>
          <p:nvPr/>
        </p:nvSpPr>
        <p:spPr>
          <a:xfrm rot="-6687178">
            <a:off x="-1073858" y="165750"/>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7">
              <a:alphaModFix amt="88000"/>
            </a:blip>
            <a:stretch>
              <a:fillRect/>
            </a:stretch>
          </a:blipFill>
        </p:spPr>
      </p:sp>
      <p:sp>
        <p:nvSpPr>
          <p:cNvPr id="11" name="Freeform 11"/>
          <p:cNvSpPr/>
          <p:nvPr/>
        </p:nvSpPr>
        <p:spPr>
          <a:xfrm rot="-6562486">
            <a:off x="547616" y="-330728"/>
            <a:ext cx="962168" cy="2348112"/>
          </a:xfrm>
          <a:custGeom>
            <a:avLst/>
            <a:gdLst/>
            <a:ahLst/>
            <a:cxnLst/>
            <a:rect l="l" t="t" r="r" b="b"/>
            <a:pathLst>
              <a:path w="962168" h="2348112">
                <a:moveTo>
                  <a:pt x="0" y="0"/>
                </a:moveTo>
                <a:lnTo>
                  <a:pt x="962168" y="0"/>
                </a:lnTo>
                <a:lnTo>
                  <a:pt x="962168" y="2348112"/>
                </a:lnTo>
                <a:lnTo>
                  <a:pt x="0" y="2348112"/>
                </a:lnTo>
                <a:lnTo>
                  <a:pt x="0" y="0"/>
                </a:lnTo>
                <a:close/>
              </a:path>
            </a:pathLst>
          </a:custGeom>
          <a:blipFill>
            <a:blip r:embed="rId8">
              <a:alphaModFix amt="88000"/>
            </a:blip>
            <a:stretch>
              <a:fillRect/>
            </a:stretch>
          </a:blipFill>
        </p:spPr>
      </p:sp>
      <p:grpSp>
        <p:nvGrpSpPr>
          <p:cNvPr id="12" name="Group 12"/>
          <p:cNvGrpSpPr/>
          <p:nvPr/>
        </p:nvGrpSpPr>
        <p:grpSpPr>
          <a:xfrm>
            <a:off x="-28523" y="1607350"/>
            <a:ext cx="6825409" cy="2653864"/>
            <a:chOff x="0" y="0"/>
            <a:chExt cx="1797639" cy="698960"/>
          </a:xfrm>
        </p:grpSpPr>
        <p:sp>
          <p:nvSpPr>
            <p:cNvPr id="13" name="Freeform 13"/>
            <p:cNvSpPr/>
            <p:nvPr/>
          </p:nvSpPr>
          <p:spPr>
            <a:xfrm>
              <a:off x="0" y="0"/>
              <a:ext cx="1797639" cy="698960"/>
            </a:xfrm>
            <a:custGeom>
              <a:avLst/>
              <a:gdLst/>
              <a:ahLst/>
              <a:cxnLst/>
              <a:rect l="l" t="t" r="r" b="b"/>
              <a:pathLst>
                <a:path w="1797639" h="698960">
                  <a:moveTo>
                    <a:pt x="57848" y="0"/>
                  </a:moveTo>
                  <a:lnTo>
                    <a:pt x="1739791" y="0"/>
                  </a:lnTo>
                  <a:cubicBezTo>
                    <a:pt x="1755133" y="0"/>
                    <a:pt x="1769847" y="6095"/>
                    <a:pt x="1780695" y="16943"/>
                  </a:cubicBezTo>
                  <a:cubicBezTo>
                    <a:pt x="1791544" y="27792"/>
                    <a:pt x="1797639" y="42506"/>
                    <a:pt x="1797639" y="57848"/>
                  </a:cubicBezTo>
                  <a:lnTo>
                    <a:pt x="1797639" y="641112"/>
                  </a:lnTo>
                  <a:cubicBezTo>
                    <a:pt x="1797639" y="656454"/>
                    <a:pt x="1791544" y="671168"/>
                    <a:pt x="1780695" y="682017"/>
                  </a:cubicBezTo>
                  <a:cubicBezTo>
                    <a:pt x="1769847" y="692865"/>
                    <a:pt x="1755133" y="698960"/>
                    <a:pt x="1739791" y="698960"/>
                  </a:cubicBezTo>
                  <a:lnTo>
                    <a:pt x="57848" y="698960"/>
                  </a:lnTo>
                  <a:cubicBezTo>
                    <a:pt x="42506" y="698960"/>
                    <a:pt x="27792" y="692865"/>
                    <a:pt x="16943" y="682017"/>
                  </a:cubicBezTo>
                  <a:cubicBezTo>
                    <a:pt x="6095" y="671168"/>
                    <a:pt x="0" y="656454"/>
                    <a:pt x="0" y="641112"/>
                  </a:cubicBezTo>
                  <a:lnTo>
                    <a:pt x="0" y="57848"/>
                  </a:lnTo>
                  <a:cubicBezTo>
                    <a:pt x="0" y="42506"/>
                    <a:pt x="6095" y="27792"/>
                    <a:pt x="16943" y="16943"/>
                  </a:cubicBezTo>
                  <a:cubicBezTo>
                    <a:pt x="27792" y="6095"/>
                    <a:pt x="42506" y="0"/>
                    <a:pt x="57848" y="0"/>
                  </a:cubicBezTo>
                  <a:close/>
                </a:path>
              </a:pathLst>
            </a:custGeom>
            <a:solidFill>
              <a:srgbClr val="FFFBF2"/>
            </a:solidFill>
          </p:spPr>
        </p:sp>
        <p:sp>
          <p:nvSpPr>
            <p:cNvPr id="14" name="TextBox 14"/>
            <p:cNvSpPr txBox="1"/>
            <p:nvPr/>
          </p:nvSpPr>
          <p:spPr>
            <a:xfrm>
              <a:off x="0" y="-57150"/>
              <a:ext cx="1797639" cy="756110"/>
            </a:xfrm>
            <a:prstGeom prst="rect">
              <a:avLst/>
            </a:prstGeom>
          </p:spPr>
          <p:txBody>
            <a:bodyPr lIns="50800" tIns="50800" rIns="50800" bIns="50800" rtlCol="0" anchor="ctr"/>
            <a:lstStyle/>
            <a:p>
              <a:pPr algn="ctr">
                <a:lnSpc>
                  <a:spcPts val="3263"/>
                </a:lnSpc>
              </a:pPr>
              <a:endParaRPr/>
            </a:p>
          </p:txBody>
        </p:sp>
      </p:grpSp>
      <p:grpSp>
        <p:nvGrpSpPr>
          <p:cNvPr id="15" name="Group 15"/>
          <p:cNvGrpSpPr/>
          <p:nvPr/>
        </p:nvGrpSpPr>
        <p:grpSpPr>
          <a:xfrm>
            <a:off x="7424060" y="199881"/>
            <a:ext cx="9401616" cy="1850163"/>
            <a:chOff x="0" y="0"/>
            <a:chExt cx="2476146" cy="487286"/>
          </a:xfrm>
        </p:grpSpPr>
        <p:sp>
          <p:nvSpPr>
            <p:cNvPr id="16" name="Freeform 16"/>
            <p:cNvSpPr/>
            <p:nvPr/>
          </p:nvSpPr>
          <p:spPr>
            <a:xfrm>
              <a:off x="0" y="0"/>
              <a:ext cx="2476146" cy="487286"/>
            </a:xfrm>
            <a:custGeom>
              <a:avLst/>
              <a:gdLst/>
              <a:ahLst/>
              <a:cxnLst/>
              <a:rect l="l" t="t" r="r" b="b"/>
              <a:pathLst>
                <a:path w="2476146" h="487286">
                  <a:moveTo>
                    <a:pt x="41997" y="0"/>
                  </a:moveTo>
                  <a:lnTo>
                    <a:pt x="2434149" y="0"/>
                  </a:lnTo>
                  <a:cubicBezTo>
                    <a:pt x="2457343" y="0"/>
                    <a:pt x="2476146" y="18803"/>
                    <a:pt x="2476146" y="41997"/>
                  </a:cubicBezTo>
                  <a:lnTo>
                    <a:pt x="2476146" y="445289"/>
                  </a:lnTo>
                  <a:cubicBezTo>
                    <a:pt x="2476146" y="468483"/>
                    <a:pt x="2457343" y="487286"/>
                    <a:pt x="2434149" y="487286"/>
                  </a:cubicBezTo>
                  <a:lnTo>
                    <a:pt x="41997" y="487286"/>
                  </a:lnTo>
                  <a:cubicBezTo>
                    <a:pt x="30859" y="487286"/>
                    <a:pt x="20177" y="482861"/>
                    <a:pt x="12301" y="474985"/>
                  </a:cubicBezTo>
                  <a:cubicBezTo>
                    <a:pt x="4425" y="467109"/>
                    <a:pt x="0" y="456427"/>
                    <a:pt x="0" y="445289"/>
                  </a:cubicBezTo>
                  <a:lnTo>
                    <a:pt x="0" y="41997"/>
                  </a:lnTo>
                  <a:cubicBezTo>
                    <a:pt x="0" y="30859"/>
                    <a:pt x="4425" y="20177"/>
                    <a:pt x="12301" y="12301"/>
                  </a:cubicBezTo>
                  <a:cubicBezTo>
                    <a:pt x="20177" y="4425"/>
                    <a:pt x="30859" y="0"/>
                    <a:pt x="41997" y="0"/>
                  </a:cubicBezTo>
                  <a:close/>
                </a:path>
              </a:pathLst>
            </a:custGeom>
            <a:solidFill>
              <a:srgbClr val="C5AB97"/>
            </a:solidFill>
          </p:spPr>
        </p:sp>
        <p:sp>
          <p:nvSpPr>
            <p:cNvPr id="17" name="TextBox 17"/>
            <p:cNvSpPr txBox="1"/>
            <p:nvPr/>
          </p:nvSpPr>
          <p:spPr>
            <a:xfrm>
              <a:off x="0" y="-76200"/>
              <a:ext cx="2476146" cy="563486"/>
            </a:xfrm>
            <a:prstGeom prst="rect">
              <a:avLst/>
            </a:prstGeom>
          </p:spPr>
          <p:txBody>
            <a:bodyPr lIns="50800" tIns="50800" rIns="50800" bIns="50800" rtlCol="0" anchor="ctr"/>
            <a:lstStyle/>
            <a:p>
              <a:pPr algn="ctr">
                <a:lnSpc>
                  <a:spcPts val="4200"/>
                </a:lnSpc>
              </a:pPr>
              <a:r>
                <a:rPr lang="en-US" sz="3000">
                  <a:solidFill>
                    <a:srgbClr val="000000"/>
                  </a:solidFill>
                  <a:latin typeface="Arimo Bold"/>
                </a:rPr>
                <a:t> + Hiệp ước Xô- Anh về hành động chung trong cuộc chiến tranh chống Đức (12/7/1941)</a:t>
              </a:r>
            </a:p>
          </p:txBody>
        </p:sp>
      </p:grpSp>
      <p:grpSp>
        <p:nvGrpSpPr>
          <p:cNvPr id="18" name="Group 18"/>
          <p:cNvGrpSpPr/>
          <p:nvPr/>
        </p:nvGrpSpPr>
        <p:grpSpPr>
          <a:xfrm>
            <a:off x="7304332" y="2072401"/>
            <a:ext cx="9401616" cy="1838284"/>
            <a:chOff x="0" y="0"/>
            <a:chExt cx="2476146" cy="484157"/>
          </a:xfrm>
        </p:grpSpPr>
        <p:sp>
          <p:nvSpPr>
            <p:cNvPr id="19" name="Freeform 19"/>
            <p:cNvSpPr/>
            <p:nvPr/>
          </p:nvSpPr>
          <p:spPr>
            <a:xfrm>
              <a:off x="0" y="0"/>
              <a:ext cx="2476146" cy="484157"/>
            </a:xfrm>
            <a:custGeom>
              <a:avLst/>
              <a:gdLst/>
              <a:ahLst/>
              <a:cxnLst/>
              <a:rect l="l" t="t" r="r" b="b"/>
              <a:pathLst>
                <a:path w="2476146" h="484157">
                  <a:moveTo>
                    <a:pt x="41997" y="0"/>
                  </a:moveTo>
                  <a:lnTo>
                    <a:pt x="2434149" y="0"/>
                  </a:lnTo>
                  <a:cubicBezTo>
                    <a:pt x="2457343" y="0"/>
                    <a:pt x="2476146" y="18803"/>
                    <a:pt x="2476146" y="41997"/>
                  </a:cubicBezTo>
                  <a:lnTo>
                    <a:pt x="2476146" y="442160"/>
                  </a:lnTo>
                  <a:cubicBezTo>
                    <a:pt x="2476146" y="465355"/>
                    <a:pt x="2457343" y="484157"/>
                    <a:pt x="2434149" y="484157"/>
                  </a:cubicBezTo>
                  <a:lnTo>
                    <a:pt x="41997" y="484157"/>
                  </a:lnTo>
                  <a:cubicBezTo>
                    <a:pt x="30859" y="484157"/>
                    <a:pt x="20177" y="479733"/>
                    <a:pt x="12301" y="471857"/>
                  </a:cubicBezTo>
                  <a:cubicBezTo>
                    <a:pt x="4425" y="463981"/>
                    <a:pt x="0" y="453299"/>
                    <a:pt x="0" y="442160"/>
                  </a:cubicBezTo>
                  <a:lnTo>
                    <a:pt x="0" y="41997"/>
                  </a:lnTo>
                  <a:cubicBezTo>
                    <a:pt x="0" y="30859"/>
                    <a:pt x="4425" y="20177"/>
                    <a:pt x="12301" y="12301"/>
                  </a:cubicBezTo>
                  <a:cubicBezTo>
                    <a:pt x="20177" y="4425"/>
                    <a:pt x="30859" y="0"/>
                    <a:pt x="41997" y="0"/>
                  </a:cubicBezTo>
                  <a:close/>
                </a:path>
              </a:pathLst>
            </a:custGeom>
            <a:solidFill>
              <a:srgbClr val="E3F4F4"/>
            </a:solidFill>
          </p:spPr>
        </p:sp>
        <p:sp>
          <p:nvSpPr>
            <p:cNvPr id="20" name="TextBox 20"/>
            <p:cNvSpPr txBox="1"/>
            <p:nvPr/>
          </p:nvSpPr>
          <p:spPr>
            <a:xfrm>
              <a:off x="0" y="-76200"/>
              <a:ext cx="2476146" cy="560357"/>
            </a:xfrm>
            <a:prstGeom prst="rect">
              <a:avLst/>
            </a:prstGeom>
          </p:spPr>
          <p:txBody>
            <a:bodyPr lIns="50800" tIns="50800" rIns="50800" bIns="50800" rtlCol="0" anchor="ctr"/>
            <a:lstStyle/>
            <a:p>
              <a:pPr algn="ctr">
                <a:lnSpc>
                  <a:spcPts val="4200"/>
                </a:lnSpc>
              </a:pPr>
              <a:r>
                <a:rPr lang="en-US" sz="3000">
                  <a:solidFill>
                    <a:srgbClr val="000000"/>
                  </a:solidFill>
                  <a:latin typeface="Arimo Bold"/>
                </a:rPr>
                <a:t>+ Sự ra đời của bản Tuyên bố chung giữa Mĩ và Anh – Hiến chương Đại Tây Dương (14/8/1941)</a:t>
              </a:r>
            </a:p>
          </p:txBody>
        </p:sp>
      </p:grpSp>
      <p:grpSp>
        <p:nvGrpSpPr>
          <p:cNvPr id="21" name="Group 21"/>
          <p:cNvGrpSpPr/>
          <p:nvPr/>
        </p:nvGrpSpPr>
        <p:grpSpPr>
          <a:xfrm>
            <a:off x="7304332" y="4319441"/>
            <a:ext cx="9401616" cy="1995260"/>
            <a:chOff x="0" y="0"/>
            <a:chExt cx="2476146" cy="525501"/>
          </a:xfrm>
        </p:grpSpPr>
        <p:sp>
          <p:nvSpPr>
            <p:cNvPr id="22" name="Freeform 22"/>
            <p:cNvSpPr/>
            <p:nvPr/>
          </p:nvSpPr>
          <p:spPr>
            <a:xfrm>
              <a:off x="0" y="0"/>
              <a:ext cx="2476146" cy="525501"/>
            </a:xfrm>
            <a:custGeom>
              <a:avLst/>
              <a:gdLst/>
              <a:ahLst/>
              <a:cxnLst/>
              <a:rect l="l" t="t" r="r" b="b"/>
              <a:pathLst>
                <a:path w="2476146" h="525501">
                  <a:moveTo>
                    <a:pt x="41997" y="0"/>
                  </a:moveTo>
                  <a:lnTo>
                    <a:pt x="2434149" y="0"/>
                  </a:lnTo>
                  <a:cubicBezTo>
                    <a:pt x="2457343" y="0"/>
                    <a:pt x="2476146" y="18803"/>
                    <a:pt x="2476146" y="41997"/>
                  </a:cubicBezTo>
                  <a:lnTo>
                    <a:pt x="2476146" y="483504"/>
                  </a:lnTo>
                  <a:cubicBezTo>
                    <a:pt x="2476146" y="494642"/>
                    <a:pt x="2471721" y="505324"/>
                    <a:pt x="2463845" y="513200"/>
                  </a:cubicBezTo>
                  <a:cubicBezTo>
                    <a:pt x="2455969" y="521076"/>
                    <a:pt x="2445287" y="525501"/>
                    <a:pt x="2434149" y="525501"/>
                  </a:cubicBezTo>
                  <a:lnTo>
                    <a:pt x="41997" y="525501"/>
                  </a:lnTo>
                  <a:cubicBezTo>
                    <a:pt x="18803" y="525501"/>
                    <a:pt x="0" y="506698"/>
                    <a:pt x="0" y="483504"/>
                  </a:cubicBezTo>
                  <a:lnTo>
                    <a:pt x="0" y="41997"/>
                  </a:lnTo>
                  <a:cubicBezTo>
                    <a:pt x="0" y="30859"/>
                    <a:pt x="4425" y="20177"/>
                    <a:pt x="12301" y="12301"/>
                  </a:cubicBezTo>
                  <a:cubicBezTo>
                    <a:pt x="20177" y="4425"/>
                    <a:pt x="30859" y="0"/>
                    <a:pt x="41997" y="0"/>
                  </a:cubicBezTo>
                  <a:close/>
                </a:path>
              </a:pathLst>
            </a:custGeom>
            <a:solidFill>
              <a:srgbClr val="D9D9D9"/>
            </a:solidFill>
          </p:spPr>
        </p:sp>
        <p:sp>
          <p:nvSpPr>
            <p:cNvPr id="23" name="TextBox 23"/>
            <p:cNvSpPr txBox="1"/>
            <p:nvPr/>
          </p:nvSpPr>
          <p:spPr>
            <a:xfrm>
              <a:off x="0" y="-76200"/>
              <a:ext cx="2476146" cy="601701"/>
            </a:xfrm>
            <a:prstGeom prst="rect">
              <a:avLst/>
            </a:prstGeom>
          </p:spPr>
          <p:txBody>
            <a:bodyPr lIns="50800" tIns="50800" rIns="50800" bIns="50800" rtlCol="0" anchor="ctr"/>
            <a:lstStyle/>
            <a:p>
              <a:pPr algn="ctr">
                <a:lnSpc>
                  <a:spcPts val="4200"/>
                </a:lnSpc>
              </a:pPr>
              <a:r>
                <a:rPr lang="en-US" sz="3000">
                  <a:solidFill>
                    <a:srgbClr val="000000"/>
                  </a:solidFill>
                  <a:latin typeface="Arimo Bold"/>
                </a:rPr>
                <a:t>+ Sự tham gia của Liên Xô vào Hiến chương Đại Tây Dương (24/9/1941)</a:t>
              </a:r>
            </a:p>
          </p:txBody>
        </p:sp>
      </p:grpSp>
      <p:sp>
        <p:nvSpPr>
          <p:cNvPr id="24" name="Freeform 24"/>
          <p:cNvSpPr/>
          <p:nvPr/>
        </p:nvSpPr>
        <p:spPr>
          <a:xfrm>
            <a:off x="7023293" y="450403"/>
            <a:ext cx="54632" cy="6009507"/>
          </a:xfrm>
          <a:custGeom>
            <a:avLst/>
            <a:gdLst/>
            <a:ahLst/>
            <a:cxnLst/>
            <a:rect l="l" t="t" r="r" b="b"/>
            <a:pathLst>
              <a:path w="54632" h="6009507">
                <a:moveTo>
                  <a:pt x="0" y="0"/>
                </a:moveTo>
                <a:lnTo>
                  <a:pt x="54632" y="0"/>
                </a:lnTo>
                <a:lnTo>
                  <a:pt x="54632" y="6009508"/>
                </a:lnTo>
                <a:lnTo>
                  <a:pt x="0" y="60095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11826889" y="6693935"/>
            <a:ext cx="5432411" cy="3593065"/>
          </a:xfrm>
          <a:custGeom>
            <a:avLst/>
            <a:gdLst/>
            <a:ahLst/>
            <a:cxnLst/>
            <a:rect l="l" t="t" r="r" b="b"/>
            <a:pathLst>
              <a:path w="5432411" h="3593065">
                <a:moveTo>
                  <a:pt x="0" y="0"/>
                </a:moveTo>
                <a:lnTo>
                  <a:pt x="5432411" y="0"/>
                </a:lnTo>
                <a:lnTo>
                  <a:pt x="5432411" y="3593065"/>
                </a:lnTo>
                <a:lnTo>
                  <a:pt x="0" y="3593065"/>
                </a:lnTo>
                <a:lnTo>
                  <a:pt x="0" y="0"/>
                </a:lnTo>
                <a:close/>
              </a:path>
            </a:pathLst>
          </a:custGeom>
          <a:blipFill>
            <a:blip r:embed="rId11"/>
            <a:stretch>
              <a:fillRect l="-8509" r="-8509"/>
            </a:stretch>
          </a:blipFill>
        </p:spPr>
      </p:sp>
      <p:sp>
        <p:nvSpPr>
          <p:cNvPr id="26" name="TextBox 26"/>
          <p:cNvSpPr txBox="1"/>
          <p:nvPr/>
        </p:nvSpPr>
        <p:spPr>
          <a:xfrm>
            <a:off x="194643" y="1964319"/>
            <a:ext cx="6602244" cy="1854200"/>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rimo Bold"/>
              </a:rPr>
              <a:t>* Những điều kiện cần thiết để thành lập Mặt trận Đồng minh chống phát xít đã hình thành</a:t>
            </a:r>
          </a:p>
        </p:txBody>
      </p:sp>
      <p:sp>
        <p:nvSpPr>
          <p:cNvPr id="27" name="TextBox 27"/>
          <p:cNvSpPr txBox="1"/>
          <p:nvPr/>
        </p:nvSpPr>
        <p:spPr>
          <a:xfrm>
            <a:off x="1706486" y="6866777"/>
            <a:ext cx="9615784" cy="1863725"/>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Arimo"/>
              </a:rPr>
              <a:t>1/1/1942 tại Washington, đại diện 26 nước  (đứng đầu là Liên Xô, Mĩ, Anh) đã kí vào bản Tuyên bố Liên hợp quốc. </a:t>
            </a:r>
          </a:p>
        </p:txBody>
      </p:sp>
      <p:sp>
        <p:nvSpPr>
          <p:cNvPr id="28" name="TextBox 28"/>
          <p:cNvSpPr txBox="1"/>
          <p:nvPr/>
        </p:nvSpPr>
        <p:spPr>
          <a:xfrm>
            <a:off x="1028700" y="8983467"/>
            <a:ext cx="8911276" cy="106680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Arimo Bold"/>
                <a:sym typeface="Arimo Bold"/>
              </a:rPr>
              <a:t> Đánh dấu sự hình thành Mặt trận Đồng minh chống phát xít trên phạm vi toàn thế giới.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1233495" y="501700"/>
            <a:ext cx="16025805" cy="9151081"/>
          </a:xfrm>
          <a:custGeom>
            <a:avLst/>
            <a:gdLst/>
            <a:ahLst/>
            <a:cxnLst/>
            <a:rect l="l" t="t" r="r" b="b"/>
            <a:pathLst>
              <a:path w="16025805" h="9151081">
                <a:moveTo>
                  <a:pt x="16025805" y="9151081"/>
                </a:moveTo>
                <a:lnTo>
                  <a:pt x="0" y="9151081"/>
                </a:lnTo>
                <a:lnTo>
                  <a:pt x="0" y="0"/>
                </a:lnTo>
                <a:lnTo>
                  <a:pt x="16025805" y="0"/>
                </a:lnTo>
                <a:lnTo>
                  <a:pt x="16025805" y="9151081"/>
                </a:lnTo>
                <a:close/>
              </a:path>
            </a:pathLst>
          </a:custGeom>
          <a:blipFill>
            <a:blip r:embed="rId3"/>
            <a:stretch>
              <a:fillRect t="-22168" r="-44028" b="-46092"/>
            </a:stretch>
          </a:blipFill>
        </p:spPr>
      </p:sp>
      <p:grpSp>
        <p:nvGrpSpPr>
          <p:cNvPr id="4" name="Group 4"/>
          <p:cNvGrpSpPr>
            <a:grpSpLocks noChangeAspect="1"/>
          </p:cNvGrpSpPr>
          <p:nvPr/>
        </p:nvGrpSpPr>
        <p:grpSpPr>
          <a:xfrm rot="-8100000">
            <a:off x="15178109" y="-3817664"/>
            <a:ext cx="12231769" cy="8471632"/>
            <a:chOff x="0" y="0"/>
            <a:chExt cx="3429000" cy="2374900"/>
          </a:xfrm>
        </p:grpSpPr>
        <p:sp>
          <p:nvSpPr>
            <p:cNvPr id="5" name="Freeform 5"/>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4"/>
              <a:stretch>
                <a:fillRect l="-13449" t="-7126" r="-15277" b="-5365"/>
              </a:stretch>
            </a:blipFill>
          </p:spPr>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7" name="Group 7"/>
          <p:cNvGrpSpPr>
            <a:grpSpLocks noChangeAspect="1"/>
          </p:cNvGrpSpPr>
          <p:nvPr/>
        </p:nvGrpSpPr>
        <p:grpSpPr>
          <a:xfrm rot="-1733462">
            <a:off x="-9739140" y="-2892251"/>
            <a:ext cx="10325542" cy="7151394"/>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10" name="Freeform 10"/>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7">
              <a:alphaModFix amt="88000"/>
            </a:blip>
            <a:stretch>
              <a:fillRect/>
            </a:stretch>
          </a:blipFill>
        </p:spPr>
      </p:sp>
      <p:sp>
        <p:nvSpPr>
          <p:cNvPr id="11" name="Freeform 11"/>
          <p:cNvSpPr/>
          <p:nvPr/>
        </p:nvSpPr>
        <p:spPr>
          <a:xfrm rot="-6562486">
            <a:off x="752411" y="170972"/>
            <a:ext cx="962168" cy="2348112"/>
          </a:xfrm>
          <a:custGeom>
            <a:avLst/>
            <a:gdLst/>
            <a:ahLst/>
            <a:cxnLst/>
            <a:rect l="l" t="t" r="r" b="b"/>
            <a:pathLst>
              <a:path w="962168" h="2348112">
                <a:moveTo>
                  <a:pt x="0" y="0"/>
                </a:moveTo>
                <a:lnTo>
                  <a:pt x="962167" y="0"/>
                </a:lnTo>
                <a:lnTo>
                  <a:pt x="962167" y="2348112"/>
                </a:lnTo>
                <a:lnTo>
                  <a:pt x="0" y="2348112"/>
                </a:lnTo>
                <a:lnTo>
                  <a:pt x="0" y="0"/>
                </a:lnTo>
                <a:close/>
              </a:path>
            </a:pathLst>
          </a:custGeom>
          <a:blipFill>
            <a:blip r:embed="rId8">
              <a:alphaModFix amt="88000"/>
            </a:blip>
            <a:stretch>
              <a:fillRect/>
            </a:stretch>
          </a:blipFill>
        </p:spPr>
      </p:sp>
      <p:sp>
        <p:nvSpPr>
          <p:cNvPr id="12" name="Freeform 12"/>
          <p:cNvSpPr/>
          <p:nvPr/>
        </p:nvSpPr>
        <p:spPr>
          <a:xfrm>
            <a:off x="2165304" y="4733156"/>
            <a:ext cx="54632" cy="6009507"/>
          </a:xfrm>
          <a:custGeom>
            <a:avLst/>
            <a:gdLst/>
            <a:ahLst/>
            <a:cxnLst/>
            <a:rect l="l" t="t" r="r" b="b"/>
            <a:pathLst>
              <a:path w="54632" h="6009507">
                <a:moveTo>
                  <a:pt x="0" y="0"/>
                </a:moveTo>
                <a:lnTo>
                  <a:pt x="54632" y="0"/>
                </a:lnTo>
                <a:lnTo>
                  <a:pt x="54632" y="6009507"/>
                </a:lnTo>
                <a:lnTo>
                  <a:pt x="0" y="60095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2783579" y="7737910"/>
            <a:ext cx="5078047" cy="2317896"/>
          </a:xfrm>
          <a:custGeom>
            <a:avLst/>
            <a:gdLst/>
            <a:ahLst/>
            <a:cxnLst/>
            <a:rect l="l" t="t" r="r" b="b"/>
            <a:pathLst>
              <a:path w="5078047" h="2317896">
                <a:moveTo>
                  <a:pt x="0" y="0"/>
                </a:moveTo>
                <a:lnTo>
                  <a:pt x="5078046" y="0"/>
                </a:lnTo>
                <a:lnTo>
                  <a:pt x="5078046" y="2317895"/>
                </a:lnTo>
                <a:lnTo>
                  <a:pt x="0" y="2317895"/>
                </a:lnTo>
                <a:lnTo>
                  <a:pt x="0" y="0"/>
                </a:lnTo>
                <a:close/>
              </a:path>
            </a:pathLst>
          </a:custGeom>
          <a:blipFill>
            <a:blip r:embed="rId11"/>
            <a:stretch>
              <a:fillRect t="-26992"/>
            </a:stretch>
          </a:blipFill>
        </p:spPr>
      </p:sp>
      <p:sp>
        <p:nvSpPr>
          <p:cNvPr id="14" name="Freeform 14"/>
          <p:cNvSpPr/>
          <p:nvPr/>
        </p:nvSpPr>
        <p:spPr>
          <a:xfrm>
            <a:off x="12813642" y="4884701"/>
            <a:ext cx="5047984" cy="2632390"/>
          </a:xfrm>
          <a:custGeom>
            <a:avLst/>
            <a:gdLst/>
            <a:ahLst/>
            <a:cxnLst/>
            <a:rect l="l" t="t" r="r" b="b"/>
            <a:pathLst>
              <a:path w="5047984" h="2632390">
                <a:moveTo>
                  <a:pt x="0" y="0"/>
                </a:moveTo>
                <a:lnTo>
                  <a:pt x="5047983" y="0"/>
                </a:lnTo>
                <a:lnTo>
                  <a:pt x="5047983" y="2632391"/>
                </a:lnTo>
                <a:lnTo>
                  <a:pt x="0" y="2632391"/>
                </a:lnTo>
                <a:lnTo>
                  <a:pt x="0" y="0"/>
                </a:lnTo>
                <a:close/>
              </a:path>
            </a:pathLst>
          </a:custGeom>
          <a:blipFill>
            <a:blip r:embed="rId12"/>
            <a:stretch>
              <a:fillRect b="-8388"/>
            </a:stretch>
          </a:blipFill>
        </p:spPr>
      </p:sp>
      <p:sp>
        <p:nvSpPr>
          <p:cNvPr id="15" name="TextBox 15"/>
          <p:cNvSpPr txBox="1"/>
          <p:nvPr/>
        </p:nvSpPr>
        <p:spPr>
          <a:xfrm>
            <a:off x="2500660" y="1259303"/>
            <a:ext cx="12821942" cy="1235075"/>
          </a:xfrm>
          <a:prstGeom prst="rect">
            <a:avLst/>
          </a:prstGeom>
        </p:spPr>
        <p:txBody>
          <a:bodyPr lIns="0" tIns="0" rIns="0" bIns="0" rtlCol="0" anchor="t">
            <a:spAutoFit/>
          </a:bodyPr>
          <a:lstStyle/>
          <a:p>
            <a:pPr algn="l">
              <a:lnSpc>
                <a:spcPts val="4899"/>
              </a:lnSpc>
            </a:pPr>
            <a:r>
              <a:rPr lang="en-US" sz="3499">
                <a:solidFill>
                  <a:srgbClr val="000000"/>
                </a:solidFill>
                <a:latin typeface="Arimo Bold"/>
              </a:rPr>
              <a:t>* Bước ngoặt đánh dấu ưu thế nghiêng về quân Đồng minh: </a:t>
            </a:r>
          </a:p>
          <a:p>
            <a:pPr algn="l">
              <a:lnSpc>
                <a:spcPts val="4899"/>
              </a:lnSpc>
              <a:spcBef>
                <a:spcPct val="0"/>
              </a:spcBef>
            </a:pPr>
            <a:endParaRPr lang="en-US" sz="3499">
              <a:solidFill>
                <a:srgbClr val="000000"/>
              </a:solidFill>
              <a:latin typeface="Arimo Bold"/>
            </a:endParaRPr>
          </a:p>
        </p:txBody>
      </p:sp>
      <p:sp>
        <p:nvSpPr>
          <p:cNvPr id="16" name="TextBox 16"/>
          <p:cNvSpPr txBox="1"/>
          <p:nvPr/>
        </p:nvSpPr>
        <p:spPr>
          <a:xfrm>
            <a:off x="2500660" y="2387060"/>
            <a:ext cx="12446758" cy="213360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Arimo Bold"/>
              </a:rPr>
              <a:t>Bước ngoặt lịch sử: </a:t>
            </a:r>
            <a:r>
              <a:rPr lang="en-US" sz="3000">
                <a:solidFill>
                  <a:srgbClr val="000000"/>
                </a:solidFill>
                <a:latin typeface="Arimo"/>
              </a:rPr>
              <a:t>là “ thời điểm có những chuyển biến mạnh mẽ, tạo nên một sự thay đổi căn bản trong sự phát triển lịch sử...” </a:t>
            </a:r>
          </a:p>
          <a:p>
            <a:pPr algn="r">
              <a:lnSpc>
                <a:spcPts val="4200"/>
              </a:lnSpc>
              <a:spcBef>
                <a:spcPct val="0"/>
              </a:spcBef>
            </a:pPr>
            <a:r>
              <a:rPr lang="en-US" sz="3000">
                <a:solidFill>
                  <a:srgbClr val="000000"/>
                </a:solidFill>
                <a:latin typeface="Arimo"/>
              </a:rPr>
              <a:t>GS.Phan Ngọc Liên (2009), Từ điển thuật ngữ lịch sử phổ thông, NXB ĐHQGHN, tr60</a:t>
            </a:r>
          </a:p>
        </p:txBody>
      </p:sp>
      <p:sp>
        <p:nvSpPr>
          <p:cNvPr id="17" name="TextBox 17"/>
          <p:cNvSpPr txBox="1"/>
          <p:nvPr/>
        </p:nvSpPr>
        <p:spPr>
          <a:xfrm>
            <a:off x="2165304" y="8221502"/>
            <a:ext cx="10799787" cy="12446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Arimo Bold"/>
              </a:rPr>
              <a:t>2/ Trận phản công của Hồng quân Liên Xô ở Xtalingrat (19/11/1942 – 02/02/1943)</a:t>
            </a:r>
          </a:p>
        </p:txBody>
      </p:sp>
      <p:sp>
        <p:nvSpPr>
          <p:cNvPr id="18" name="TextBox 18"/>
          <p:cNvSpPr txBox="1"/>
          <p:nvPr/>
        </p:nvSpPr>
        <p:spPr>
          <a:xfrm>
            <a:off x="-703203" y="6058344"/>
            <a:ext cx="16025805" cy="625475"/>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Arimo"/>
              </a:rPr>
              <a:t>1/ Trận hải chiến Midway ( 04-07/06/1942)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1233495" y="501700"/>
            <a:ext cx="16025805" cy="9151081"/>
          </a:xfrm>
          <a:custGeom>
            <a:avLst/>
            <a:gdLst/>
            <a:ahLst/>
            <a:cxnLst/>
            <a:rect l="l" t="t" r="r" b="b"/>
            <a:pathLst>
              <a:path w="16025805" h="9151081">
                <a:moveTo>
                  <a:pt x="16025805" y="9151081"/>
                </a:moveTo>
                <a:lnTo>
                  <a:pt x="0" y="9151081"/>
                </a:lnTo>
                <a:lnTo>
                  <a:pt x="0" y="0"/>
                </a:lnTo>
                <a:lnTo>
                  <a:pt x="16025805" y="0"/>
                </a:lnTo>
                <a:lnTo>
                  <a:pt x="16025805" y="9151081"/>
                </a:lnTo>
                <a:close/>
              </a:path>
            </a:pathLst>
          </a:custGeom>
          <a:blipFill>
            <a:blip r:embed="rId3"/>
            <a:stretch>
              <a:fillRect t="-22168" r="-44028" b="-46092"/>
            </a:stretch>
          </a:blipFill>
        </p:spPr>
      </p:sp>
      <p:grpSp>
        <p:nvGrpSpPr>
          <p:cNvPr id="4" name="Group 4"/>
          <p:cNvGrpSpPr>
            <a:grpSpLocks noChangeAspect="1"/>
          </p:cNvGrpSpPr>
          <p:nvPr/>
        </p:nvGrpSpPr>
        <p:grpSpPr>
          <a:xfrm rot="-8100000">
            <a:off x="15178109" y="-3817664"/>
            <a:ext cx="12231769" cy="8471632"/>
            <a:chOff x="0" y="0"/>
            <a:chExt cx="3429000" cy="2374900"/>
          </a:xfrm>
        </p:grpSpPr>
        <p:sp>
          <p:nvSpPr>
            <p:cNvPr id="5" name="Freeform 5"/>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4"/>
              <a:stretch>
                <a:fillRect l="-13449" t="-7126" r="-15277" b="-5365"/>
              </a:stretch>
            </a:blipFill>
          </p:spPr>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7" name="Group 7"/>
          <p:cNvGrpSpPr>
            <a:grpSpLocks noChangeAspect="1"/>
          </p:cNvGrpSpPr>
          <p:nvPr/>
        </p:nvGrpSpPr>
        <p:grpSpPr>
          <a:xfrm rot="-1733462">
            <a:off x="-9739140" y="-2892251"/>
            <a:ext cx="10325542" cy="7151394"/>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10" name="Freeform 10"/>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7">
              <a:alphaModFix amt="88000"/>
            </a:blip>
            <a:stretch>
              <a:fillRect/>
            </a:stretch>
          </a:blipFill>
        </p:spPr>
      </p:sp>
      <p:sp>
        <p:nvSpPr>
          <p:cNvPr id="11" name="Freeform 11"/>
          <p:cNvSpPr/>
          <p:nvPr/>
        </p:nvSpPr>
        <p:spPr>
          <a:xfrm rot="-6562486">
            <a:off x="752411" y="170972"/>
            <a:ext cx="962168" cy="2348112"/>
          </a:xfrm>
          <a:custGeom>
            <a:avLst/>
            <a:gdLst/>
            <a:ahLst/>
            <a:cxnLst/>
            <a:rect l="l" t="t" r="r" b="b"/>
            <a:pathLst>
              <a:path w="962168" h="2348112">
                <a:moveTo>
                  <a:pt x="0" y="0"/>
                </a:moveTo>
                <a:lnTo>
                  <a:pt x="962167" y="0"/>
                </a:lnTo>
                <a:lnTo>
                  <a:pt x="962167" y="2348112"/>
                </a:lnTo>
                <a:lnTo>
                  <a:pt x="0" y="2348112"/>
                </a:lnTo>
                <a:lnTo>
                  <a:pt x="0" y="0"/>
                </a:lnTo>
                <a:close/>
              </a:path>
            </a:pathLst>
          </a:custGeom>
          <a:blipFill>
            <a:blip r:embed="rId8">
              <a:alphaModFix amt="88000"/>
            </a:blip>
            <a:stretch>
              <a:fillRect/>
            </a:stretch>
          </a:blipFill>
        </p:spPr>
      </p:sp>
      <p:sp>
        <p:nvSpPr>
          <p:cNvPr id="12" name="Freeform 12"/>
          <p:cNvSpPr/>
          <p:nvPr/>
        </p:nvSpPr>
        <p:spPr>
          <a:xfrm>
            <a:off x="2165304" y="4733156"/>
            <a:ext cx="54632" cy="6009507"/>
          </a:xfrm>
          <a:custGeom>
            <a:avLst/>
            <a:gdLst/>
            <a:ahLst/>
            <a:cxnLst/>
            <a:rect l="l" t="t" r="r" b="b"/>
            <a:pathLst>
              <a:path w="54632" h="6009507">
                <a:moveTo>
                  <a:pt x="0" y="0"/>
                </a:moveTo>
                <a:lnTo>
                  <a:pt x="54632" y="0"/>
                </a:lnTo>
                <a:lnTo>
                  <a:pt x="54632" y="6009507"/>
                </a:lnTo>
                <a:lnTo>
                  <a:pt x="0" y="60095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3658785" y="6647624"/>
            <a:ext cx="6207053" cy="3531959"/>
          </a:xfrm>
          <a:custGeom>
            <a:avLst/>
            <a:gdLst/>
            <a:ahLst/>
            <a:cxnLst/>
            <a:rect l="l" t="t" r="r" b="b"/>
            <a:pathLst>
              <a:path w="6207053" h="3531959">
                <a:moveTo>
                  <a:pt x="0" y="0"/>
                </a:moveTo>
                <a:lnTo>
                  <a:pt x="6207053" y="0"/>
                </a:lnTo>
                <a:lnTo>
                  <a:pt x="6207053" y="3531959"/>
                </a:lnTo>
                <a:lnTo>
                  <a:pt x="0" y="3531959"/>
                </a:lnTo>
                <a:lnTo>
                  <a:pt x="0" y="0"/>
                </a:lnTo>
                <a:close/>
              </a:path>
            </a:pathLst>
          </a:custGeom>
          <a:blipFill>
            <a:blip r:embed="rId11"/>
            <a:stretch>
              <a:fillRect/>
            </a:stretch>
          </a:blipFill>
        </p:spPr>
      </p:sp>
      <p:sp>
        <p:nvSpPr>
          <p:cNvPr id="14" name="Freeform 14"/>
          <p:cNvSpPr/>
          <p:nvPr/>
        </p:nvSpPr>
        <p:spPr>
          <a:xfrm>
            <a:off x="10652406" y="6647624"/>
            <a:ext cx="5812596" cy="3531959"/>
          </a:xfrm>
          <a:custGeom>
            <a:avLst/>
            <a:gdLst/>
            <a:ahLst/>
            <a:cxnLst/>
            <a:rect l="l" t="t" r="r" b="b"/>
            <a:pathLst>
              <a:path w="5812596" h="3531959">
                <a:moveTo>
                  <a:pt x="0" y="0"/>
                </a:moveTo>
                <a:lnTo>
                  <a:pt x="5812596" y="0"/>
                </a:lnTo>
                <a:lnTo>
                  <a:pt x="5812596" y="3531959"/>
                </a:lnTo>
                <a:lnTo>
                  <a:pt x="0" y="3531959"/>
                </a:lnTo>
                <a:lnTo>
                  <a:pt x="0" y="0"/>
                </a:lnTo>
                <a:close/>
              </a:path>
            </a:pathLst>
          </a:custGeom>
          <a:blipFill>
            <a:blip r:embed="rId12"/>
            <a:stretch>
              <a:fillRect/>
            </a:stretch>
          </a:blipFill>
        </p:spPr>
      </p:sp>
      <p:sp>
        <p:nvSpPr>
          <p:cNvPr id="15" name="TextBox 15"/>
          <p:cNvSpPr txBox="1"/>
          <p:nvPr/>
        </p:nvSpPr>
        <p:spPr>
          <a:xfrm>
            <a:off x="2500660" y="1259303"/>
            <a:ext cx="14257257" cy="1235075"/>
          </a:xfrm>
          <a:prstGeom prst="rect">
            <a:avLst/>
          </a:prstGeom>
        </p:spPr>
        <p:txBody>
          <a:bodyPr lIns="0" tIns="0" rIns="0" bIns="0" rtlCol="0" anchor="t">
            <a:spAutoFit/>
          </a:bodyPr>
          <a:lstStyle/>
          <a:p>
            <a:pPr algn="l">
              <a:lnSpc>
                <a:spcPts val="4899"/>
              </a:lnSpc>
            </a:pPr>
            <a:r>
              <a:rPr lang="en-US" sz="3499">
                <a:solidFill>
                  <a:srgbClr val="000000"/>
                </a:solidFill>
                <a:latin typeface="Arimo Bold"/>
              </a:rPr>
              <a:t>1/ Trận Midway tại chiến trường Thái Bình Dương (04-07/06/1942)</a:t>
            </a:r>
          </a:p>
          <a:p>
            <a:pPr algn="l">
              <a:lnSpc>
                <a:spcPts val="4899"/>
              </a:lnSpc>
              <a:spcBef>
                <a:spcPct val="0"/>
              </a:spcBef>
            </a:pPr>
            <a:endParaRPr lang="en-US" sz="3499">
              <a:solidFill>
                <a:srgbClr val="000000"/>
              </a:solidFill>
              <a:latin typeface="Arimo Bold"/>
            </a:endParaRPr>
          </a:p>
        </p:txBody>
      </p:sp>
      <p:sp>
        <p:nvSpPr>
          <p:cNvPr id="16" name="TextBox 16"/>
          <p:cNvSpPr txBox="1"/>
          <p:nvPr/>
        </p:nvSpPr>
        <p:spPr>
          <a:xfrm>
            <a:off x="2165304" y="1592466"/>
            <a:ext cx="14592613" cy="4716016"/>
          </a:xfrm>
          <a:prstGeom prst="rect">
            <a:avLst/>
          </a:prstGeom>
        </p:spPr>
        <p:txBody>
          <a:bodyPr lIns="0" tIns="0" rIns="0" bIns="0" rtlCol="0" anchor="t">
            <a:spAutoFit/>
          </a:bodyPr>
          <a:lstStyle/>
          <a:p>
            <a:pPr algn="just">
              <a:lnSpc>
                <a:spcPts val="4662"/>
              </a:lnSpc>
              <a:spcBef>
                <a:spcPct val="0"/>
              </a:spcBef>
            </a:pPr>
            <a:endParaRPr/>
          </a:p>
          <a:p>
            <a:pPr algn="just">
              <a:lnSpc>
                <a:spcPts val="4662"/>
              </a:lnSpc>
              <a:spcBef>
                <a:spcPct val="0"/>
              </a:spcBef>
            </a:pPr>
            <a:r>
              <a:rPr lang="en-US" sz="3330">
                <a:solidFill>
                  <a:srgbClr val="000000"/>
                </a:solidFill>
                <a:latin typeface="Arimo Bold"/>
              </a:rPr>
              <a:t>Tổng quan về trận chiến:</a:t>
            </a:r>
          </a:p>
          <a:p>
            <a:pPr algn="just">
              <a:lnSpc>
                <a:spcPts val="4662"/>
              </a:lnSpc>
              <a:spcBef>
                <a:spcPct val="0"/>
              </a:spcBef>
            </a:pPr>
            <a:endParaRPr lang="en-US" sz="3330">
              <a:solidFill>
                <a:srgbClr val="000000"/>
              </a:solidFill>
              <a:latin typeface="Arimo Bold"/>
            </a:endParaRPr>
          </a:p>
          <a:p>
            <a:pPr algn="just">
              <a:lnSpc>
                <a:spcPts val="4662"/>
              </a:lnSpc>
              <a:spcBef>
                <a:spcPct val="0"/>
              </a:spcBef>
            </a:pPr>
            <a:r>
              <a:rPr lang="en-US" sz="3330">
                <a:solidFill>
                  <a:srgbClr val="000000"/>
                </a:solidFill>
                <a:latin typeface="Arimo Bold"/>
              </a:rPr>
              <a:t>         Kế hoạch tác chiến của Nhật: </a:t>
            </a:r>
            <a:r>
              <a:rPr lang="en-US" sz="3330">
                <a:solidFill>
                  <a:srgbClr val="000000"/>
                </a:solidFill>
                <a:latin typeface="Arimo"/>
              </a:rPr>
              <a:t>Chỉ huy Hạm đội Liên quân Nhật Bản, Đô đốc Yamamoto Isoroku tin rằng cuộc tiến công vào Midway sẽ buộc Mỹ phải điều binh hỗ trợ từ Trân Châu Cảng, qua đó có thể lôi kéo Hạm đội Mỹ vào một cuộc phục kích. Từ đó thực hiện các chiến lược ở vùng phía đông bắc của vành đai Thái Bình Dương.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533047" y="501700"/>
            <a:ext cx="18821047" cy="9785300"/>
          </a:xfrm>
          <a:custGeom>
            <a:avLst/>
            <a:gdLst/>
            <a:ahLst/>
            <a:cxnLst/>
            <a:rect l="l" t="t" r="r" b="b"/>
            <a:pathLst>
              <a:path w="18821047" h="9785300">
                <a:moveTo>
                  <a:pt x="18821047" y="9785300"/>
                </a:moveTo>
                <a:lnTo>
                  <a:pt x="0" y="9785300"/>
                </a:lnTo>
                <a:lnTo>
                  <a:pt x="0" y="0"/>
                </a:lnTo>
                <a:lnTo>
                  <a:pt x="18821047" y="0"/>
                </a:lnTo>
                <a:lnTo>
                  <a:pt x="18821047" y="9785300"/>
                </a:lnTo>
                <a:close/>
              </a:path>
            </a:pathLst>
          </a:custGeom>
          <a:blipFill>
            <a:blip r:embed="rId3"/>
            <a:stretch>
              <a:fillRect t="-28113" r="-35734" b="-46047"/>
            </a:stretch>
          </a:blipFill>
        </p:spPr>
      </p:sp>
      <p:grpSp>
        <p:nvGrpSpPr>
          <p:cNvPr id="4" name="Group 4"/>
          <p:cNvGrpSpPr>
            <a:grpSpLocks noChangeAspect="1"/>
          </p:cNvGrpSpPr>
          <p:nvPr/>
        </p:nvGrpSpPr>
        <p:grpSpPr>
          <a:xfrm rot="-8100000">
            <a:off x="15178109" y="-3817664"/>
            <a:ext cx="12231769" cy="8471632"/>
            <a:chOff x="0" y="0"/>
            <a:chExt cx="3429000" cy="2374900"/>
          </a:xfrm>
        </p:grpSpPr>
        <p:sp>
          <p:nvSpPr>
            <p:cNvPr id="5" name="Freeform 5"/>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4"/>
              <a:stretch>
                <a:fillRect l="-13449" t="-7126" r="-15277" b="-5365"/>
              </a:stretch>
            </a:blipFill>
          </p:spPr>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7" name="Group 7"/>
          <p:cNvGrpSpPr>
            <a:grpSpLocks noChangeAspect="1"/>
          </p:cNvGrpSpPr>
          <p:nvPr/>
        </p:nvGrpSpPr>
        <p:grpSpPr>
          <a:xfrm rot="-1733462">
            <a:off x="-9739140" y="-2892251"/>
            <a:ext cx="10325542" cy="7151394"/>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10" name="Freeform 10"/>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7">
              <a:alphaModFix amt="88000"/>
            </a:blip>
            <a:stretch>
              <a:fillRect/>
            </a:stretch>
          </a:blipFill>
        </p:spPr>
      </p:sp>
      <p:sp>
        <p:nvSpPr>
          <p:cNvPr id="11" name="Freeform 11"/>
          <p:cNvSpPr/>
          <p:nvPr/>
        </p:nvSpPr>
        <p:spPr>
          <a:xfrm rot="-6562486">
            <a:off x="752411" y="170972"/>
            <a:ext cx="962168" cy="2348112"/>
          </a:xfrm>
          <a:custGeom>
            <a:avLst/>
            <a:gdLst/>
            <a:ahLst/>
            <a:cxnLst/>
            <a:rect l="l" t="t" r="r" b="b"/>
            <a:pathLst>
              <a:path w="962168" h="2348112">
                <a:moveTo>
                  <a:pt x="0" y="0"/>
                </a:moveTo>
                <a:lnTo>
                  <a:pt x="962167" y="0"/>
                </a:lnTo>
                <a:lnTo>
                  <a:pt x="962167" y="2348112"/>
                </a:lnTo>
                <a:lnTo>
                  <a:pt x="0" y="2348112"/>
                </a:lnTo>
                <a:lnTo>
                  <a:pt x="0" y="0"/>
                </a:lnTo>
                <a:close/>
              </a:path>
            </a:pathLst>
          </a:custGeom>
          <a:blipFill>
            <a:blip r:embed="rId8">
              <a:alphaModFix amt="88000"/>
            </a:blip>
            <a:stretch>
              <a:fillRect/>
            </a:stretch>
          </a:blipFill>
        </p:spPr>
      </p:sp>
      <p:sp>
        <p:nvSpPr>
          <p:cNvPr id="12" name="TextBox 12"/>
          <p:cNvSpPr txBox="1"/>
          <p:nvPr/>
        </p:nvSpPr>
        <p:spPr>
          <a:xfrm>
            <a:off x="2500660" y="1259303"/>
            <a:ext cx="14257257" cy="1235075"/>
          </a:xfrm>
          <a:prstGeom prst="rect">
            <a:avLst/>
          </a:prstGeom>
        </p:spPr>
        <p:txBody>
          <a:bodyPr lIns="0" tIns="0" rIns="0" bIns="0" rtlCol="0" anchor="t">
            <a:spAutoFit/>
          </a:bodyPr>
          <a:lstStyle/>
          <a:p>
            <a:pPr algn="l">
              <a:lnSpc>
                <a:spcPts val="4899"/>
              </a:lnSpc>
            </a:pPr>
            <a:r>
              <a:rPr lang="en-US" sz="3499">
                <a:solidFill>
                  <a:srgbClr val="000000"/>
                </a:solidFill>
                <a:latin typeface="Arimo Bold"/>
              </a:rPr>
              <a:t>1/ Trận Midway tại chiến trường Thái Bình Dương (04-07/06/1942)</a:t>
            </a:r>
          </a:p>
          <a:p>
            <a:pPr algn="l">
              <a:lnSpc>
                <a:spcPts val="4899"/>
              </a:lnSpc>
              <a:spcBef>
                <a:spcPct val="0"/>
              </a:spcBef>
            </a:pPr>
            <a:endParaRPr lang="en-US" sz="3499">
              <a:solidFill>
                <a:srgbClr val="000000"/>
              </a:solidFill>
              <a:latin typeface="Arimo Bold"/>
            </a:endParaRPr>
          </a:p>
        </p:txBody>
      </p:sp>
      <p:sp>
        <p:nvSpPr>
          <p:cNvPr id="13" name="TextBox 13"/>
          <p:cNvSpPr txBox="1"/>
          <p:nvPr/>
        </p:nvSpPr>
        <p:spPr>
          <a:xfrm>
            <a:off x="774836" y="2233370"/>
            <a:ext cx="16738328" cy="7435850"/>
          </a:xfrm>
          <a:prstGeom prst="rect">
            <a:avLst/>
          </a:prstGeom>
        </p:spPr>
        <p:txBody>
          <a:bodyPr lIns="0" tIns="0" rIns="0" bIns="0" rtlCol="0" anchor="t">
            <a:spAutoFit/>
          </a:bodyPr>
          <a:lstStyle/>
          <a:p>
            <a:pPr algn="ctr">
              <a:lnSpc>
                <a:spcPts val="4900"/>
              </a:lnSpc>
            </a:pPr>
            <a:r>
              <a:rPr lang="en-US" sz="3500">
                <a:solidFill>
                  <a:srgbClr val="000000"/>
                </a:solidFill>
                <a:latin typeface="Arimo Bold"/>
              </a:rPr>
              <a:t>Kết quả: </a:t>
            </a:r>
          </a:p>
          <a:p>
            <a:pPr algn="just">
              <a:lnSpc>
                <a:spcPts val="4900"/>
              </a:lnSpc>
            </a:pPr>
            <a:r>
              <a:rPr lang="en-US" sz="3500">
                <a:solidFill>
                  <a:srgbClr val="000000"/>
                </a:solidFill>
                <a:latin typeface="Arimo"/>
              </a:rPr>
              <a:t>    </a:t>
            </a:r>
            <a:r>
              <a:rPr lang="en-US" sz="3500">
                <a:solidFill>
                  <a:srgbClr val="000000"/>
                </a:solidFill>
                <a:latin typeface="Arimo Bold Italics"/>
              </a:rPr>
              <a:t>Nhật thất bại nặng nề: </a:t>
            </a:r>
            <a:r>
              <a:rPr lang="en-US" sz="3500">
                <a:solidFill>
                  <a:srgbClr val="000000"/>
                </a:solidFill>
                <a:latin typeface="Arimo"/>
              </a:rPr>
              <a:t>Tàu của Nhật Bản lại bị 3 tàu sân bay của Mỹ là Yorktown, Enterprise và Hornet, tiến tới từ phái bắc và phía tây Hawaii phục kích.</a:t>
            </a:r>
          </a:p>
          <a:p>
            <a:pPr algn="just">
              <a:lnSpc>
                <a:spcPts val="4900"/>
              </a:lnSpc>
            </a:pPr>
            <a:r>
              <a:rPr lang="en-US" sz="3500">
                <a:solidFill>
                  <a:srgbClr val="000000"/>
                </a:solidFill>
                <a:latin typeface="Arimo"/>
              </a:rPr>
              <a:t>      Tính đến thời điểm kết thúc trận chiến ngày 7-6-1942, Hải quân Nhật Bản mất tổng cộng 3.057 người, bốn tàu sân bay, một tàu tuần dương, hàng trăm máy bay.</a:t>
            </a:r>
          </a:p>
          <a:p>
            <a:pPr algn="just">
              <a:lnSpc>
                <a:spcPts val="4900"/>
              </a:lnSpc>
            </a:pPr>
            <a:r>
              <a:rPr lang="en-US" sz="3500">
                <a:solidFill>
                  <a:srgbClr val="000000"/>
                </a:solidFill>
                <a:latin typeface="Arimo"/>
              </a:rPr>
              <a:t>         Phía Mỹ mất 362 người, một tàu sân bay, một khu trục hạm, 144 máy bay. </a:t>
            </a:r>
          </a:p>
          <a:p>
            <a:pPr algn="just">
              <a:lnSpc>
                <a:spcPts val="4900"/>
              </a:lnSpc>
            </a:pPr>
            <a:r>
              <a:rPr lang="en-US" sz="3500">
                <a:solidFill>
                  <a:srgbClr val="000000"/>
                </a:solidFill>
                <a:latin typeface="Arimo"/>
              </a:rPr>
              <a:t>Cuộc tiến công của Nhật Bản ở Thái Bình Dương đã bị “trật bánh”, kế hoạch tiến đến New Caledonia, Fiji và Samoa đã bị phá sản, cán cân sức mạnh trên biển tại Thái Bình Dương bắt đầu thay đổi.</a:t>
            </a:r>
          </a:p>
          <a:p>
            <a:pPr algn="just">
              <a:lnSpc>
                <a:spcPts val="4900"/>
              </a:lnSpc>
            </a:pPr>
            <a:r>
              <a:rPr lang="en-US" sz="3500">
                <a:solidFill>
                  <a:srgbClr val="000000"/>
                </a:solidFill>
                <a:latin typeface="Arimo"/>
              </a:rPr>
              <a:t>   </a:t>
            </a:r>
          </a:p>
          <a:p>
            <a:pPr algn="just">
              <a:lnSpc>
                <a:spcPts val="4900"/>
              </a:lnSpc>
            </a:pPr>
            <a:endParaRPr lang="en-US" sz="3500">
              <a:solidFill>
                <a:srgbClr val="000000"/>
              </a:solidFill>
              <a:latin typeface="Arimo"/>
            </a:endParaRPr>
          </a:p>
          <a:p>
            <a:pPr algn="just">
              <a:lnSpc>
                <a:spcPts val="4900"/>
              </a:lnSpc>
              <a:spcBef>
                <a:spcPct val="0"/>
              </a:spcBef>
            </a:pPr>
            <a:endParaRPr lang="en-US" sz="3500">
              <a:solidFill>
                <a:srgbClr val="000000"/>
              </a:solidFill>
              <a:latin typeface="Arim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533047" y="501700"/>
            <a:ext cx="18821047" cy="9785300"/>
          </a:xfrm>
          <a:custGeom>
            <a:avLst/>
            <a:gdLst/>
            <a:ahLst/>
            <a:cxnLst/>
            <a:rect l="l" t="t" r="r" b="b"/>
            <a:pathLst>
              <a:path w="18821047" h="9785300">
                <a:moveTo>
                  <a:pt x="18821047" y="9785300"/>
                </a:moveTo>
                <a:lnTo>
                  <a:pt x="0" y="9785300"/>
                </a:lnTo>
                <a:lnTo>
                  <a:pt x="0" y="0"/>
                </a:lnTo>
                <a:lnTo>
                  <a:pt x="18821047" y="0"/>
                </a:lnTo>
                <a:lnTo>
                  <a:pt x="18821047" y="9785300"/>
                </a:lnTo>
                <a:close/>
              </a:path>
            </a:pathLst>
          </a:custGeom>
          <a:blipFill>
            <a:blip r:embed="rId3"/>
            <a:stretch>
              <a:fillRect t="-28113" r="-35734" b="-46047"/>
            </a:stretch>
          </a:blipFill>
        </p:spPr>
      </p:sp>
      <p:grpSp>
        <p:nvGrpSpPr>
          <p:cNvPr id="4" name="Group 4"/>
          <p:cNvGrpSpPr>
            <a:grpSpLocks noChangeAspect="1"/>
          </p:cNvGrpSpPr>
          <p:nvPr/>
        </p:nvGrpSpPr>
        <p:grpSpPr>
          <a:xfrm rot="-8100000">
            <a:off x="15178109" y="-3817664"/>
            <a:ext cx="12231769" cy="8471632"/>
            <a:chOff x="0" y="0"/>
            <a:chExt cx="3429000" cy="2374900"/>
          </a:xfrm>
        </p:grpSpPr>
        <p:sp>
          <p:nvSpPr>
            <p:cNvPr id="5" name="Freeform 5"/>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4"/>
              <a:stretch>
                <a:fillRect l="-13449" t="-7126" r="-15277" b="-5365"/>
              </a:stretch>
            </a:blipFill>
          </p:spPr>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7" name="Group 7"/>
          <p:cNvGrpSpPr>
            <a:grpSpLocks noChangeAspect="1"/>
          </p:cNvGrpSpPr>
          <p:nvPr/>
        </p:nvGrpSpPr>
        <p:grpSpPr>
          <a:xfrm rot="-1733462">
            <a:off x="-9739140" y="-2892251"/>
            <a:ext cx="10325542" cy="7151394"/>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id="10" name="Freeform 10"/>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7">
              <a:alphaModFix amt="88000"/>
            </a:blip>
            <a:stretch>
              <a:fillRect/>
            </a:stretch>
          </a:blipFill>
        </p:spPr>
      </p:sp>
      <p:sp>
        <p:nvSpPr>
          <p:cNvPr id="11" name="Freeform 11"/>
          <p:cNvSpPr/>
          <p:nvPr/>
        </p:nvSpPr>
        <p:spPr>
          <a:xfrm rot="-6562486">
            <a:off x="752411" y="170972"/>
            <a:ext cx="962168" cy="2348112"/>
          </a:xfrm>
          <a:custGeom>
            <a:avLst/>
            <a:gdLst/>
            <a:ahLst/>
            <a:cxnLst/>
            <a:rect l="l" t="t" r="r" b="b"/>
            <a:pathLst>
              <a:path w="962168" h="2348112">
                <a:moveTo>
                  <a:pt x="0" y="0"/>
                </a:moveTo>
                <a:lnTo>
                  <a:pt x="962167" y="0"/>
                </a:lnTo>
                <a:lnTo>
                  <a:pt x="962167" y="2348112"/>
                </a:lnTo>
                <a:lnTo>
                  <a:pt x="0" y="2348112"/>
                </a:lnTo>
                <a:lnTo>
                  <a:pt x="0" y="0"/>
                </a:lnTo>
                <a:close/>
              </a:path>
            </a:pathLst>
          </a:custGeom>
          <a:blipFill>
            <a:blip r:embed="rId8">
              <a:alphaModFix amt="88000"/>
            </a:blip>
            <a:stretch>
              <a:fillRect/>
            </a:stretch>
          </a:blipFill>
        </p:spPr>
      </p:sp>
      <p:sp>
        <p:nvSpPr>
          <p:cNvPr id="12" name="TextBox 12"/>
          <p:cNvSpPr txBox="1"/>
          <p:nvPr/>
        </p:nvSpPr>
        <p:spPr>
          <a:xfrm>
            <a:off x="2500660" y="1259303"/>
            <a:ext cx="14257257" cy="1235075"/>
          </a:xfrm>
          <a:prstGeom prst="rect">
            <a:avLst/>
          </a:prstGeom>
        </p:spPr>
        <p:txBody>
          <a:bodyPr lIns="0" tIns="0" rIns="0" bIns="0" rtlCol="0" anchor="t">
            <a:spAutoFit/>
          </a:bodyPr>
          <a:lstStyle/>
          <a:p>
            <a:pPr algn="l">
              <a:lnSpc>
                <a:spcPts val="4899"/>
              </a:lnSpc>
            </a:pPr>
            <a:r>
              <a:rPr lang="en-US" sz="3499">
                <a:solidFill>
                  <a:srgbClr val="000000"/>
                </a:solidFill>
                <a:latin typeface="Arimo Bold"/>
              </a:rPr>
              <a:t>1/ Trận Midway tại chiến trường Thái Bình Dương (04-07/06/1942)</a:t>
            </a:r>
          </a:p>
          <a:p>
            <a:pPr algn="l">
              <a:lnSpc>
                <a:spcPts val="4899"/>
              </a:lnSpc>
              <a:spcBef>
                <a:spcPct val="0"/>
              </a:spcBef>
            </a:pPr>
            <a:endParaRPr lang="en-US" sz="3499">
              <a:solidFill>
                <a:srgbClr val="000000"/>
              </a:solidFill>
              <a:latin typeface="Arimo Bold"/>
            </a:endParaRPr>
          </a:p>
        </p:txBody>
      </p:sp>
      <p:sp>
        <p:nvSpPr>
          <p:cNvPr id="13" name="TextBox 13"/>
          <p:cNvSpPr txBox="1"/>
          <p:nvPr/>
        </p:nvSpPr>
        <p:spPr>
          <a:xfrm>
            <a:off x="774836" y="2233370"/>
            <a:ext cx="16738328" cy="8054975"/>
          </a:xfrm>
          <a:prstGeom prst="rect">
            <a:avLst/>
          </a:prstGeom>
        </p:spPr>
        <p:txBody>
          <a:bodyPr lIns="0" tIns="0" rIns="0" bIns="0" rtlCol="0" anchor="t">
            <a:spAutoFit/>
          </a:bodyPr>
          <a:lstStyle/>
          <a:p>
            <a:pPr algn="ctr">
              <a:lnSpc>
                <a:spcPts val="4900"/>
              </a:lnSpc>
            </a:pPr>
            <a:r>
              <a:rPr lang="en-US" sz="3500">
                <a:solidFill>
                  <a:srgbClr val="000000"/>
                </a:solidFill>
                <a:latin typeface="Arimo Bold"/>
              </a:rPr>
              <a:t>Ý nghĩa đối với cục diện chiến trường: Trận chiến Midway là một chiến thắng quan trọng</a:t>
            </a:r>
          </a:p>
          <a:p>
            <a:pPr algn="ctr">
              <a:lnSpc>
                <a:spcPts val="4900"/>
              </a:lnSpc>
            </a:pPr>
            <a:endParaRPr lang="en-US" sz="3500">
              <a:solidFill>
                <a:srgbClr val="000000"/>
              </a:solidFill>
              <a:latin typeface="Arimo Bold"/>
            </a:endParaRPr>
          </a:p>
          <a:p>
            <a:pPr marL="755651" lvl="1" indent="-377825" algn="just">
              <a:lnSpc>
                <a:spcPts val="4900"/>
              </a:lnSpc>
              <a:buFont typeface="Arial"/>
              <a:buChar char="•"/>
            </a:pPr>
            <a:r>
              <a:rPr lang="en-US" sz="3500">
                <a:solidFill>
                  <a:srgbClr val="000000"/>
                </a:solidFill>
                <a:latin typeface="Arimo"/>
              </a:rPr>
              <a:t>Chiến thắng Midway có vai trò không nhỏ trong việc hỗ trợ chiến lược của phe đồng minh trên khắp thế giới.</a:t>
            </a:r>
          </a:p>
          <a:p>
            <a:pPr algn="just">
              <a:lnSpc>
                <a:spcPts val="4900"/>
              </a:lnSpc>
            </a:pPr>
            <a:r>
              <a:rPr lang="en-US" sz="3500">
                <a:solidFill>
                  <a:srgbClr val="000000"/>
                </a:solidFill>
                <a:latin typeface="Arimo"/>
              </a:rPr>
              <a:t>+ Trận chiến Midway làm suy yếu đáng kể khả năng tiến công của Nhật Bản. Cùng với thất bại hạm đội Nhật ở vùng Sanhô và quần đảo Midway, các muỗi tấn công của Nhật chững lại. </a:t>
            </a:r>
          </a:p>
          <a:p>
            <a:pPr algn="just">
              <a:lnSpc>
                <a:spcPts val="4900"/>
              </a:lnSpc>
            </a:pPr>
            <a:r>
              <a:rPr lang="en-US" sz="3500">
                <a:solidFill>
                  <a:srgbClr val="000000"/>
                </a:solidFill>
                <a:latin typeface="Arimo"/>
              </a:rPr>
              <a:t>+ Sau chiến dịch Guadalcanal vào tháng 8-1942, tình hình trên chiến trường Thái Bình Dương bắt đầu thay đổi theo hướng có lợi cho quân đồng minh.</a:t>
            </a:r>
          </a:p>
          <a:p>
            <a:pPr marL="755651" lvl="1" indent="-377825" algn="just">
              <a:lnSpc>
                <a:spcPts val="4900"/>
              </a:lnSpc>
              <a:buFont typeface="Arial"/>
              <a:buChar char="•"/>
            </a:pPr>
            <a:r>
              <a:rPr lang="en-US" sz="3500">
                <a:solidFill>
                  <a:srgbClr val="000000"/>
                </a:solidFill>
                <a:latin typeface="Arimo"/>
              </a:rPr>
              <a:t>Thông qua trận chiến phản ánh: quân Nhật đã mất dần ưu thế quân sự ban đầu và không còn khả năng tấn công được nữa</a:t>
            </a:r>
          </a:p>
          <a:p>
            <a:pPr algn="just">
              <a:lnSpc>
                <a:spcPts val="4900"/>
              </a:lnSpc>
              <a:spcBef>
                <a:spcPct val="0"/>
              </a:spcBef>
            </a:pPr>
            <a:endParaRPr lang="en-US" sz="3500">
              <a:solidFill>
                <a:srgbClr val="000000"/>
              </a:solidFill>
              <a:latin typeface="Arim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287677">
            <a:off x="15496393" y="-4956871"/>
            <a:ext cx="12724547" cy="8812927"/>
            <a:chOff x="0" y="0"/>
            <a:chExt cx="3429000" cy="2374900"/>
          </a:xfrm>
        </p:grpSpPr>
        <p:sp>
          <p:nvSpPr>
            <p:cNvPr id="3" name="Freeform 3"/>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2"/>
              <a:stretch>
                <a:fillRect t="-60874" b="-60874"/>
              </a:stretch>
            </a:blipFill>
          </p:spPr>
        </p:sp>
        <p:sp>
          <p:nvSpPr>
            <p:cNvPr id="4"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grpSp>
        <p:nvGrpSpPr>
          <p:cNvPr id="5" name="Group 5"/>
          <p:cNvGrpSpPr>
            <a:grpSpLocks noChangeAspect="1"/>
          </p:cNvGrpSpPr>
          <p:nvPr/>
        </p:nvGrpSpPr>
        <p:grpSpPr>
          <a:xfrm rot="-1733462">
            <a:off x="-6182292" y="5317748"/>
            <a:ext cx="8151613" cy="5645747"/>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50618" b="-50618"/>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
        <p:nvSpPr>
          <p:cNvPr id="8" name="Freeform 8"/>
          <p:cNvSpPr/>
          <p:nvPr/>
        </p:nvSpPr>
        <p:spPr>
          <a:xfrm rot="-10800000" flipV="1">
            <a:off x="590558" y="646023"/>
            <a:ext cx="16668742" cy="9460751"/>
          </a:xfrm>
          <a:custGeom>
            <a:avLst/>
            <a:gdLst/>
            <a:ahLst/>
            <a:cxnLst/>
            <a:rect l="l" t="t" r="r" b="b"/>
            <a:pathLst>
              <a:path w="16668742" h="9460751">
                <a:moveTo>
                  <a:pt x="0" y="9460751"/>
                </a:moveTo>
                <a:lnTo>
                  <a:pt x="16668742" y="9460751"/>
                </a:lnTo>
                <a:lnTo>
                  <a:pt x="16668742" y="0"/>
                </a:lnTo>
                <a:lnTo>
                  <a:pt x="0" y="0"/>
                </a:lnTo>
                <a:lnTo>
                  <a:pt x="0" y="9460751"/>
                </a:lnTo>
                <a:close/>
              </a:path>
            </a:pathLst>
          </a:custGeom>
          <a:blipFill>
            <a:blip r:embed="rId5"/>
            <a:stretch>
              <a:fillRect t="-13421" b="-4113"/>
            </a:stretch>
          </a:blipFill>
        </p:spPr>
      </p:sp>
      <p:sp>
        <p:nvSpPr>
          <p:cNvPr id="9" name="Freeform 9"/>
          <p:cNvSpPr/>
          <p:nvPr/>
        </p:nvSpPr>
        <p:spPr>
          <a:xfrm rot="745264">
            <a:off x="13255081" y="8556647"/>
            <a:ext cx="3539486" cy="929115"/>
          </a:xfrm>
          <a:custGeom>
            <a:avLst/>
            <a:gdLst/>
            <a:ahLst/>
            <a:cxnLst/>
            <a:rect l="l" t="t" r="r" b="b"/>
            <a:pathLst>
              <a:path w="3539486" h="929115">
                <a:moveTo>
                  <a:pt x="0" y="0"/>
                </a:moveTo>
                <a:lnTo>
                  <a:pt x="3539486" y="0"/>
                </a:lnTo>
                <a:lnTo>
                  <a:pt x="3539486" y="929115"/>
                </a:lnTo>
                <a:lnTo>
                  <a:pt x="0" y="929115"/>
                </a:lnTo>
                <a:lnTo>
                  <a:pt x="0" y="0"/>
                </a:lnTo>
                <a:close/>
              </a:path>
            </a:pathLst>
          </a:custGeom>
          <a:blipFill>
            <a:blip r:embed="rId6"/>
            <a:stretch>
              <a:fillRect/>
            </a:stretch>
          </a:blipFill>
        </p:spPr>
      </p:sp>
      <p:sp>
        <p:nvSpPr>
          <p:cNvPr id="10" name="Freeform 10"/>
          <p:cNvSpPr/>
          <p:nvPr/>
        </p:nvSpPr>
        <p:spPr>
          <a:xfrm rot="-33560">
            <a:off x="14036150" y="5286120"/>
            <a:ext cx="578335" cy="589386"/>
          </a:xfrm>
          <a:custGeom>
            <a:avLst/>
            <a:gdLst/>
            <a:ahLst/>
            <a:cxnLst/>
            <a:rect l="l" t="t" r="r" b="b"/>
            <a:pathLst>
              <a:path w="578335" h="589386">
                <a:moveTo>
                  <a:pt x="0" y="0"/>
                </a:moveTo>
                <a:lnTo>
                  <a:pt x="578335" y="0"/>
                </a:lnTo>
                <a:lnTo>
                  <a:pt x="578335" y="589386"/>
                </a:lnTo>
                <a:lnTo>
                  <a:pt x="0" y="589386"/>
                </a:lnTo>
                <a:lnTo>
                  <a:pt x="0" y="0"/>
                </a:lnTo>
                <a:close/>
              </a:path>
            </a:pathLst>
          </a:custGeom>
          <a:blipFill>
            <a:blip r:embed="rId7"/>
            <a:stretch>
              <a:fillRect/>
            </a:stretch>
          </a:blipFill>
        </p:spPr>
      </p:sp>
      <p:sp>
        <p:nvSpPr>
          <p:cNvPr id="11" name="Freeform 11"/>
          <p:cNvSpPr/>
          <p:nvPr/>
        </p:nvSpPr>
        <p:spPr>
          <a:xfrm rot="-7464855">
            <a:off x="15848670" y="2239356"/>
            <a:ext cx="4501837" cy="1212497"/>
          </a:xfrm>
          <a:custGeom>
            <a:avLst/>
            <a:gdLst/>
            <a:ahLst/>
            <a:cxnLst/>
            <a:rect l="l" t="t" r="r" b="b"/>
            <a:pathLst>
              <a:path w="4501837" h="1212497">
                <a:moveTo>
                  <a:pt x="0" y="0"/>
                </a:moveTo>
                <a:lnTo>
                  <a:pt x="4501837" y="0"/>
                </a:lnTo>
                <a:lnTo>
                  <a:pt x="4501837" y="1212497"/>
                </a:lnTo>
                <a:lnTo>
                  <a:pt x="0" y="1212497"/>
                </a:lnTo>
                <a:lnTo>
                  <a:pt x="0" y="0"/>
                </a:lnTo>
                <a:close/>
              </a:path>
            </a:pathLst>
          </a:custGeom>
          <a:blipFill>
            <a:blip r:embed="rId8">
              <a:alphaModFix amt="70000"/>
            </a:blip>
            <a:stretch>
              <a:fillRect l="-38119"/>
            </a:stretch>
          </a:blipFill>
        </p:spPr>
      </p:sp>
      <p:sp>
        <p:nvSpPr>
          <p:cNvPr id="12" name="Freeform 12"/>
          <p:cNvSpPr/>
          <p:nvPr/>
        </p:nvSpPr>
        <p:spPr>
          <a:xfrm rot="-4376618">
            <a:off x="-804131" y="-877951"/>
            <a:ext cx="1472888" cy="3813303"/>
          </a:xfrm>
          <a:custGeom>
            <a:avLst/>
            <a:gdLst/>
            <a:ahLst/>
            <a:cxnLst/>
            <a:rect l="l" t="t" r="r" b="b"/>
            <a:pathLst>
              <a:path w="1472888" h="3813303">
                <a:moveTo>
                  <a:pt x="0" y="0"/>
                </a:moveTo>
                <a:lnTo>
                  <a:pt x="1472888" y="0"/>
                </a:lnTo>
                <a:lnTo>
                  <a:pt x="1472888" y="3813302"/>
                </a:lnTo>
                <a:lnTo>
                  <a:pt x="0" y="3813302"/>
                </a:lnTo>
                <a:lnTo>
                  <a:pt x="0" y="0"/>
                </a:lnTo>
                <a:close/>
              </a:path>
            </a:pathLst>
          </a:custGeom>
          <a:blipFill>
            <a:blip r:embed="rId9">
              <a:alphaModFix amt="88000"/>
            </a:blip>
            <a:stretch>
              <a:fillRect/>
            </a:stretch>
          </a:blipFill>
        </p:spPr>
      </p:sp>
      <p:sp>
        <p:nvSpPr>
          <p:cNvPr id="13" name="Freeform 13"/>
          <p:cNvSpPr/>
          <p:nvPr/>
        </p:nvSpPr>
        <p:spPr>
          <a:xfrm rot="-3311410">
            <a:off x="-722429" y="9445535"/>
            <a:ext cx="3502258" cy="1322479"/>
          </a:xfrm>
          <a:custGeom>
            <a:avLst/>
            <a:gdLst/>
            <a:ahLst/>
            <a:cxnLst/>
            <a:rect l="l" t="t" r="r" b="b"/>
            <a:pathLst>
              <a:path w="3502258" h="1322479">
                <a:moveTo>
                  <a:pt x="0" y="0"/>
                </a:moveTo>
                <a:lnTo>
                  <a:pt x="3502258" y="0"/>
                </a:lnTo>
                <a:lnTo>
                  <a:pt x="3502258" y="1322479"/>
                </a:lnTo>
                <a:lnTo>
                  <a:pt x="0" y="1322479"/>
                </a:lnTo>
                <a:lnTo>
                  <a:pt x="0" y="0"/>
                </a:lnTo>
                <a:close/>
              </a:path>
            </a:pathLst>
          </a:custGeom>
          <a:blipFill>
            <a:blip r:embed="rId8">
              <a:alphaModFix amt="70000"/>
            </a:blip>
            <a:stretch>
              <a:fillRect l="-93644"/>
            </a:stretch>
          </a:blipFill>
        </p:spPr>
      </p:sp>
      <p:sp>
        <p:nvSpPr>
          <p:cNvPr id="14" name="Freeform 14"/>
          <p:cNvSpPr/>
          <p:nvPr/>
        </p:nvSpPr>
        <p:spPr>
          <a:xfrm>
            <a:off x="1608923" y="5452599"/>
            <a:ext cx="7856775" cy="4818413"/>
          </a:xfrm>
          <a:custGeom>
            <a:avLst/>
            <a:gdLst/>
            <a:ahLst/>
            <a:cxnLst/>
            <a:rect l="l" t="t" r="r" b="b"/>
            <a:pathLst>
              <a:path w="7856775" h="4818413">
                <a:moveTo>
                  <a:pt x="0" y="0"/>
                </a:moveTo>
                <a:lnTo>
                  <a:pt x="7856776" y="0"/>
                </a:lnTo>
                <a:lnTo>
                  <a:pt x="7856776" y="4818413"/>
                </a:lnTo>
                <a:lnTo>
                  <a:pt x="0" y="4818413"/>
                </a:lnTo>
                <a:lnTo>
                  <a:pt x="0" y="0"/>
                </a:lnTo>
                <a:close/>
              </a:path>
            </a:pathLst>
          </a:custGeom>
          <a:blipFill>
            <a:blip r:embed="rId10"/>
            <a:stretch>
              <a:fillRect/>
            </a:stretch>
          </a:blipFill>
        </p:spPr>
      </p:sp>
      <p:sp>
        <p:nvSpPr>
          <p:cNvPr id="15" name="Freeform 15"/>
          <p:cNvSpPr/>
          <p:nvPr/>
        </p:nvSpPr>
        <p:spPr>
          <a:xfrm>
            <a:off x="9902304" y="5394277"/>
            <a:ext cx="6588554" cy="4935056"/>
          </a:xfrm>
          <a:custGeom>
            <a:avLst/>
            <a:gdLst/>
            <a:ahLst/>
            <a:cxnLst/>
            <a:rect l="l" t="t" r="r" b="b"/>
            <a:pathLst>
              <a:path w="6588554" h="4935056">
                <a:moveTo>
                  <a:pt x="0" y="0"/>
                </a:moveTo>
                <a:lnTo>
                  <a:pt x="6588555" y="0"/>
                </a:lnTo>
                <a:lnTo>
                  <a:pt x="6588555" y="4935056"/>
                </a:lnTo>
                <a:lnTo>
                  <a:pt x="0" y="4935056"/>
                </a:lnTo>
                <a:lnTo>
                  <a:pt x="0" y="0"/>
                </a:lnTo>
                <a:close/>
              </a:path>
            </a:pathLst>
          </a:custGeom>
          <a:blipFill>
            <a:blip r:embed="rId11"/>
            <a:stretch>
              <a:fillRect/>
            </a:stretch>
          </a:blipFill>
        </p:spPr>
      </p:sp>
      <p:sp>
        <p:nvSpPr>
          <p:cNvPr id="16" name="TextBox 16"/>
          <p:cNvSpPr txBox="1"/>
          <p:nvPr/>
        </p:nvSpPr>
        <p:spPr>
          <a:xfrm>
            <a:off x="2571251" y="1622072"/>
            <a:ext cx="12523746" cy="12446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Arimo Bold"/>
              </a:rPr>
              <a:t>2/ Trận phản công của Hồng quân Liên Xô ở Xtalingrat (19/11/1942 – 02/02/1943)</a:t>
            </a:r>
          </a:p>
        </p:txBody>
      </p:sp>
      <p:sp>
        <p:nvSpPr>
          <p:cNvPr id="17" name="TextBox 17"/>
          <p:cNvSpPr txBox="1"/>
          <p:nvPr/>
        </p:nvSpPr>
        <p:spPr>
          <a:xfrm>
            <a:off x="1971112" y="2893549"/>
            <a:ext cx="14316348" cy="1863725"/>
          </a:xfrm>
          <a:prstGeom prst="rect">
            <a:avLst/>
          </a:prstGeom>
        </p:spPr>
        <p:txBody>
          <a:bodyPr lIns="0" tIns="0" rIns="0" bIns="0" rtlCol="0" anchor="t">
            <a:spAutoFit/>
          </a:bodyPr>
          <a:lstStyle/>
          <a:p>
            <a:pPr algn="l">
              <a:lnSpc>
                <a:spcPts val="4900"/>
              </a:lnSpc>
              <a:spcBef>
                <a:spcPct val="0"/>
              </a:spcBef>
            </a:pPr>
            <a:r>
              <a:rPr lang="en-US" sz="3500">
                <a:solidFill>
                  <a:srgbClr val="000000"/>
                </a:solidFill>
                <a:latin typeface="Arimo"/>
              </a:rPr>
              <a:t>     </a:t>
            </a:r>
          </a:p>
          <a:p>
            <a:pPr algn="l">
              <a:lnSpc>
                <a:spcPts val="4900"/>
              </a:lnSpc>
              <a:spcBef>
                <a:spcPct val="0"/>
              </a:spcBef>
            </a:pPr>
            <a:r>
              <a:rPr lang="en-US" sz="3500">
                <a:solidFill>
                  <a:srgbClr val="000000"/>
                </a:solidFill>
                <a:latin typeface="Arimo"/>
              </a:rPr>
              <a:t>       Trận phản công ở Xtalingrat đã tác động mạnh mẽ đến cục diện chiến tranh: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287677">
            <a:off x="15496393" y="-4956871"/>
            <a:ext cx="12724547" cy="8812927"/>
            <a:chOff x="0" y="0"/>
            <a:chExt cx="3429000" cy="2374900"/>
          </a:xfrm>
        </p:grpSpPr>
        <p:sp>
          <p:nvSpPr>
            <p:cNvPr id="3" name="Freeform 3"/>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2"/>
              <a:stretch>
                <a:fillRect t="-60874" b="-60874"/>
              </a:stretch>
            </a:blipFill>
          </p:spPr>
        </p:sp>
        <p:sp>
          <p:nvSpPr>
            <p:cNvPr id="4"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grpSp>
        <p:nvGrpSpPr>
          <p:cNvPr id="5" name="Group 5"/>
          <p:cNvGrpSpPr>
            <a:grpSpLocks noChangeAspect="1"/>
          </p:cNvGrpSpPr>
          <p:nvPr/>
        </p:nvGrpSpPr>
        <p:grpSpPr>
          <a:xfrm rot="-1733462">
            <a:off x="-6182292" y="5317748"/>
            <a:ext cx="8151613" cy="5645747"/>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50618" b="-50618"/>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
        <p:nvSpPr>
          <p:cNvPr id="8" name="Freeform 8"/>
          <p:cNvSpPr/>
          <p:nvPr/>
        </p:nvSpPr>
        <p:spPr>
          <a:xfrm rot="-10800000" flipV="1">
            <a:off x="406543" y="2040773"/>
            <a:ext cx="8737457" cy="8442933"/>
          </a:xfrm>
          <a:custGeom>
            <a:avLst/>
            <a:gdLst/>
            <a:ahLst/>
            <a:cxnLst/>
            <a:rect l="l" t="t" r="r" b="b"/>
            <a:pathLst>
              <a:path w="8737457" h="8442933">
                <a:moveTo>
                  <a:pt x="0" y="8442933"/>
                </a:moveTo>
                <a:lnTo>
                  <a:pt x="8737457" y="8442933"/>
                </a:lnTo>
                <a:lnTo>
                  <a:pt x="8737457" y="0"/>
                </a:lnTo>
                <a:lnTo>
                  <a:pt x="0" y="0"/>
                </a:lnTo>
                <a:lnTo>
                  <a:pt x="0" y="8442933"/>
                </a:lnTo>
                <a:close/>
              </a:path>
            </a:pathLst>
          </a:custGeom>
          <a:blipFill>
            <a:blip r:embed="rId5"/>
            <a:stretch>
              <a:fillRect l="-93573" t="-35540" r="-2757"/>
            </a:stretch>
          </a:blipFill>
        </p:spPr>
      </p:sp>
      <p:sp>
        <p:nvSpPr>
          <p:cNvPr id="9" name="Freeform 9"/>
          <p:cNvSpPr/>
          <p:nvPr/>
        </p:nvSpPr>
        <p:spPr>
          <a:xfrm rot="745264">
            <a:off x="13255081" y="8556647"/>
            <a:ext cx="3539486" cy="929115"/>
          </a:xfrm>
          <a:custGeom>
            <a:avLst/>
            <a:gdLst/>
            <a:ahLst/>
            <a:cxnLst/>
            <a:rect l="l" t="t" r="r" b="b"/>
            <a:pathLst>
              <a:path w="3539486" h="929115">
                <a:moveTo>
                  <a:pt x="0" y="0"/>
                </a:moveTo>
                <a:lnTo>
                  <a:pt x="3539486" y="0"/>
                </a:lnTo>
                <a:lnTo>
                  <a:pt x="3539486" y="929115"/>
                </a:lnTo>
                <a:lnTo>
                  <a:pt x="0" y="929115"/>
                </a:lnTo>
                <a:lnTo>
                  <a:pt x="0" y="0"/>
                </a:lnTo>
                <a:close/>
              </a:path>
            </a:pathLst>
          </a:custGeom>
          <a:blipFill>
            <a:blip r:embed="rId6"/>
            <a:stretch>
              <a:fillRect/>
            </a:stretch>
          </a:blipFill>
        </p:spPr>
      </p:sp>
      <p:sp>
        <p:nvSpPr>
          <p:cNvPr id="10" name="Freeform 10"/>
          <p:cNvSpPr/>
          <p:nvPr/>
        </p:nvSpPr>
        <p:spPr>
          <a:xfrm rot="-33560">
            <a:off x="4194488" y="2174136"/>
            <a:ext cx="662065" cy="674716"/>
          </a:xfrm>
          <a:custGeom>
            <a:avLst/>
            <a:gdLst/>
            <a:ahLst/>
            <a:cxnLst/>
            <a:rect l="l" t="t" r="r" b="b"/>
            <a:pathLst>
              <a:path w="662065" h="674716">
                <a:moveTo>
                  <a:pt x="0" y="0"/>
                </a:moveTo>
                <a:lnTo>
                  <a:pt x="662066" y="0"/>
                </a:lnTo>
                <a:lnTo>
                  <a:pt x="662066" y="674717"/>
                </a:lnTo>
                <a:lnTo>
                  <a:pt x="0" y="674717"/>
                </a:lnTo>
                <a:lnTo>
                  <a:pt x="0" y="0"/>
                </a:lnTo>
                <a:close/>
              </a:path>
            </a:pathLst>
          </a:custGeom>
          <a:blipFill>
            <a:blip r:embed="rId7"/>
            <a:stretch>
              <a:fillRect/>
            </a:stretch>
          </a:blipFill>
        </p:spPr>
      </p:sp>
      <p:sp>
        <p:nvSpPr>
          <p:cNvPr id="11" name="Freeform 11"/>
          <p:cNvSpPr/>
          <p:nvPr/>
        </p:nvSpPr>
        <p:spPr>
          <a:xfrm rot="-7464855">
            <a:off x="15848670" y="2239356"/>
            <a:ext cx="4501837" cy="1212497"/>
          </a:xfrm>
          <a:custGeom>
            <a:avLst/>
            <a:gdLst/>
            <a:ahLst/>
            <a:cxnLst/>
            <a:rect l="l" t="t" r="r" b="b"/>
            <a:pathLst>
              <a:path w="4501837" h="1212497">
                <a:moveTo>
                  <a:pt x="0" y="0"/>
                </a:moveTo>
                <a:lnTo>
                  <a:pt x="4501837" y="0"/>
                </a:lnTo>
                <a:lnTo>
                  <a:pt x="4501837" y="1212497"/>
                </a:lnTo>
                <a:lnTo>
                  <a:pt x="0" y="1212497"/>
                </a:lnTo>
                <a:lnTo>
                  <a:pt x="0" y="0"/>
                </a:lnTo>
                <a:close/>
              </a:path>
            </a:pathLst>
          </a:custGeom>
          <a:blipFill>
            <a:blip r:embed="rId8">
              <a:alphaModFix amt="70000"/>
            </a:blip>
            <a:stretch>
              <a:fillRect l="-38119"/>
            </a:stretch>
          </a:blipFill>
        </p:spPr>
      </p:sp>
      <p:sp>
        <p:nvSpPr>
          <p:cNvPr id="12" name="Freeform 12"/>
          <p:cNvSpPr/>
          <p:nvPr/>
        </p:nvSpPr>
        <p:spPr>
          <a:xfrm rot="-4376618">
            <a:off x="-804131" y="-877951"/>
            <a:ext cx="1472888" cy="3813303"/>
          </a:xfrm>
          <a:custGeom>
            <a:avLst/>
            <a:gdLst/>
            <a:ahLst/>
            <a:cxnLst/>
            <a:rect l="l" t="t" r="r" b="b"/>
            <a:pathLst>
              <a:path w="1472888" h="3813303">
                <a:moveTo>
                  <a:pt x="0" y="0"/>
                </a:moveTo>
                <a:lnTo>
                  <a:pt x="1472888" y="0"/>
                </a:lnTo>
                <a:lnTo>
                  <a:pt x="1472888" y="3813302"/>
                </a:lnTo>
                <a:lnTo>
                  <a:pt x="0" y="3813302"/>
                </a:lnTo>
                <a:lnTo>
                  <a:pt x="0" y="0"/>
                </a:lnTo>
                <a:close/>
              </a:path>
            </a:pathLst>
          </a:custGeom>
          <a:blipFill>
            <a:blip r:embed="rId9">
              <a:alphaModFix amt="88000"/>
            </a:blip>
            <a:stretch>
              <a:fillRect/>
            </a:stretch>
          </a:blipFill>
        </p:spPr>
      </p:sp>
      <p:sp>
        <p:nvSpPr>
          <p:cNvPr id="13" name="Freeform 13"/>
          <p:cNvSpPr/>
          <p:nvPr/>
        </p:nvSpPr>
        <p:spPr>
          <a:xfrm rot="-3311410">
            <a:off x="-2040677" y="9822467"/>
            <a:ext cx="3502258" cy="1322479"/>
          </a:xfrm>
          <a:custGeom>
            <a:avLst/>
            <a:gdLst/>
            <a:ahLst/>
            <a:cxnLst/>
            <a:rect l="l" t="t" r="r" b="b"/>
            <a:pathLst>
              <a:path w="3502258" h="1322479">
                <a:moveTo>
                  <a:pt x="0" y="0"/>
                </a:moveTo>
                <a:lnTo>
                  <a:pt x="3502258" y="0"/>
                </a:lnTo>
                <a:lnTo>
                  <a:pt x="3502258" y="1322479"/>
                </a:lnTo>
                <a:lnTo>
                  <a:pt x="0" y="1322479"/>
                </a:lnTo>
                <a:lnTo>
                  <a:pt x="0" y="0"/>
                </a:lnTo>
                <a:close/>
              </a:path>
            </a:pathLst>
          </a:custGeom>
          <a:blipFill>
            <a:blip r:embed="rId8">
              <a:alphaModFix amt="70000"/>
            </a:blip>
            <a:stretch>
              <a:fillRect l="-93644"/>
            </a:stretch>
          </a:blipFill>
        </p:spPr>
      </p:sp>
      <p:sp>
        <p:nvSpPr>
          <p:cNvPr id="14" name="TextBox 14"/>
          <p:cNvSpPr txBox="1"/>
          <p:nvPr/>
        </p:nvSpPr>
        <p:spPr>
          <a:xfrm>
            <a:off x="2571251" y="550773"/>
            <a:ext cx="12693952" cy="1244600"/>
          </a:xfrm>
          <a:prstGeom prst="rect">
            <a:avLst/>
          </a:prstGeom>
        </p:spPr>
        <p:txBody>
          <a:bodyPr lIns="0" tIns="0" rIns="0" bIns="0" rtlCol="0" anchor="t">
            <a:spAutoFit/>
          </a:bodyPr>
          <a:lstStyle/>
          <a:p>
            <a:pPr algn="ctr">
              <a:lnSpc>
                <a:spcPts val="4900"/>
              </a:lnSpc>
              <a:spcBef>
                <a:spcPct val="0"/>
              </a:spcBef>
            </a:pPr>
            <a:r>
              <a:rPr lang="en-US" sz="3500">
                <a:solidFill>
                  <a:srgbClr val="FFFBF2"/>
                </a:solidFill>
                <a:latin typeface="Arimo Bold"/>
              </a:rPr>
              <a:t>2.1. Tình hình trên các mặt trận chuyển biến có lợi cho quân Đồng minh ở chiến trường Châu Âu</a:t>
            </a:r>
          </a:p>
        </p:txBody>
      </p:sp>
      <p:sp>
        <p:nvSpPr>
          <p:cNvPr id="15" name="Freeform 15"/>
          <p:cNvSpPr/>
          <p:nvPr/>
        </p:nvSpPr>
        <p:spPr>
          <a:xfrm rot="-10800000" flipV="1">
            <a:off x="9144000" y="2040773"/>
            <a:ext cx="9583925" cy="8066001"/>
          </a:xfrm>
          <a:custGeom>
            <a:avLst/>
            <a:gdLst/>
            <a:ahLst/>
            <a:cxnLst/>
            <a:rect l="l" t="t" r="r" b="b"/>
            <a:pathLst>
              <a:path w="9583925" h="8066001">
                <a:moveTo>
                  <a:pt x="0" y="8066001"/>
                </a:moveTo>
                <a:lnTo>
                  <a:pt x="9583925" y="8066001"/>
                </a:lnTo>
                <a:lnTo>
                  <a:pt x="9583925" y="0"/>
                </a:lnTo>
                <a:lnTo>
                  <a:pt x="0" y="0"/>
                </a:lnTo>
                <a:lnTo>
                  <a:pt x="0" y="8066001"/>
                </a:lnTo>
                <a:close/>
              </a:path>
            </a:pathLst>
          </a:custGeom>
          <a:blipFill>
            <a:blip r:embed="rId5"/>
            <a:stretch>
              <a:fillRect l="-73923" t="-33034" b="-4824"/>
            </a:stretch>
          </a:blipFill>
        </p:spPr>
      </p:sp>
      <p:sp>
        <p:nvSpPr>
          <p:cNvPr id="16" name="TextBox 16"/>
          <p:cNvSpPr txBox="1"/>
          <p:nvPr/>
        </p:nvSpPr>
        <p:spPr>
          <a:xfrm>
            <a:off x="1971112" y="3047857"/>
            <a:ext cx="6730869" cy="6816725"/>
          </a:xfrm>
          <a:prstGeom prst="rect">
            <a:avLst/>
          </a:prstGeom>
        </p:spPr>
        <p:txBody>
          <a:bodyPr lIns="0" tIns="0" rIns="0" bIns="0" rtlCol="0" anchor="t">
            <a:spAutoFit/>
          </a:bodyPr>
          <a:lstStyle/>
          <a:p>
            <a:pPr algn="l">
              <a:lnSpc>
                <a:spcPts val="4900"/>
              </a:lnSpc>
              <a:spcBef>
                <a:spcPct val="0"/>
              </a:spcBef>
            </a:pPr>
            <a:r>
              <a:rPr lang="en-US" sz="3500">
                <a:solidFill>
                  <a:srgbClr val="000000"/>
                </a:solidFill>
                <a:latin typeface="Arimo Bold"/>
              </a:rPr>
              <a:t>• Mặt trận Xô – Đức: </a:t>
            </a:r>
          </a:p>
          <a:p>
            <a:pPr algn="l">
              <a:lnSpc>
                <a:spcPts val="4900"/>
              </a:lnSpc>
              <a:spcBef>
                <a:spcPct val="0"/>
              </a:spcBef>
            </a:pPr>
            <a:r>
              <a:rPr lang="en-US" sz="3500">
                <a:solidFill>
                  <a:srgbClr val="000000"/>
                </a:solidFill>
                <a:latin typeface="Arimo Bold"/>
              </a:rPr>
              <a:t>   </a:t>
            </a:r>
            <a:r>
              <a:rPr lang="en-US" sz="3500">
                <a:solidFill>
                  <a:srgbClr val="000000"/>
                </a:solidFill>
                <a:latin typeface="Arimo"/>
              </a:rPr>
              <a:t>+ Đức đã dồn trọng tâm vào mặt trận Xô- Đức và bị tổn thất nặng nề. </a:t>
            </a:r>
          </a:p>
          <a:p>
            <a:pPr algn="l">
              <a:lnSpc>
                <a:spcPts val="4900"/>
              </a:lnSpc>
              <a:spcBef>
                <a:spcPct val="0"/>
              </a:spcBef>
            </a:pPr>
            <a:r>
              <a:rPr lang="en-US" sz="3500">
                <a:solidFill>
                  <a:srgbClr val="000000"/>
                </a:solidFill>
                <a:latin typeface="Arimo"/>
              </a:rPr>
              <a:t>   + Đồng thời mất thế chủ động trên chiến trường Xô- Đức. </a:t>
            </a:r>
          </a:p>
          <a:p>
            <a:pPr algn="l">
              <a:lnSpc>
                <a:spcPts val="4900"/>
              </a:lnSpc>
              <a:spcBef>
                <a:spcPct val="0"/>
              </a:spcBef>
            </a:pPr>
            <a:r>
              <a:rPr lang="en-US" sz="3500">
                <a:solidFill>
                  <a:srgbClr val="000000"/>
                </a:solidFill>
                <a:latin typeface="Arimo Bold"/>
              </a:rPr>
              <a:t>-&gt;  Tạo điều kiện Liên Xô tiếp tục phản công và tổng tấn công nhằm giải phóng hoàn toàn Tổ quốc </a:t>
            </a:r>
          </a:p>
          <a:p>
            <a:pPr algn="l">
              <a:lnSpc>
                <a:spcPts val="4900"/>
              </a:lnSpc>
              <a:spcBef>
                <a:spcPct val="0"/>
              </a:spcBef>
            </a:pPr>
            <a:endParaRPr lang="en-US" sz="3500">
              <a:solidFill>
                <a:srgbClr val="000000"/>
              </a:solidFill>
              <a:latin typeface="Arimo Bold"/>
            </a:endParaRPr>
          </a:p>
        </p:txBody>
      </p:sp>
      <p:sp>
        <p:nvSpPr>
          <p:cNvPr id="17" name="TextBox 17"/>
          <p:cNvSpPr txBox="1"/>
          <p:nvPr/>
        </p:nvSpPr>
        <p:spPr>
          <a:xfrm>
            <a:off x="10376170" y="2112765"/>
            <a:ext cx="7911830" cy="6816725"/>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Arimo Bold"/>
              </a:rPr>
              <a:t>• Mặt trận Bắc Phi: </a:t>
            </a:r>
          </a:p>
          <a:p>
            <a:pPr algn="l">
              <a:lnSpc>
                <a:spcPts val="4900"/>
              </a:lnSpc>
              <a:spcBef>
                <a:spcPct val="0"/>
              </a:spcBef>
            </a:pPr>
            <a:r>
              <a:rPr lang="en-US" sz="3500">
                <a:solidFill>
                  <a:srgbClr val="000000"/>
                </a:solidFill>
                <a:latin typeface="Arimo"/>
              </a:rPr>
              <a:t>+     Từ tháng 11/1942, liên quân Mĩ – Anh đổ bộ lên Bắc Phi. Mặc dù quân Đức biết trước cuộc đổ bộ này, tuy nhiên Đức đang bị sa lầy ở Xtalingrat nên không làm được gì. </a:t>
            </a:r>
          </a:p>
          <a:p>
            <a:pPr algn="l">
              <a:lnSpc>
                <a:spcPts val="4900"/>
              </a:lnSpc>
              <a:spcBef>
                <a:spcPct val="0"/>
              </a:spcBef>
            </a:pPr>
            <a:r>
              <a:rPr lang="en-US" sz="3500">
                <a:solidFill>
                  <a:srgbClr val="000000"/>
                </a:solidFill>
                <a:latin typeface="Arimo"/>
              </a:rPr>
              <a:t>+     3/1943, sau chiến thắng Xtalingrat, Mĩ và Anh mở lại cuộc tấn công ở Bắc Phi. Quân Đức đại bại ở mặt trận Liên Xô nên không đủ sức chống đỡ. </a:t>
            </a:r>
          </a:p>
          <a:p>
            <a:pPr algn="l">
              <a:lnSpc>
                <a:spcPts val="4900"/>
              </a:lnSpc>
              <a:spcBef>
                <a:spcPct val="0"/>
              </a:spcBef>
            </a:pPr>
            <a:endParaRPr lang="en-US" sz="3500">
              <a:solidFill>
                <a:srgbClr val="000000"/>
              </a:solidFill>
              <a:latin typeface="Arimo"/>
            </a:endParaRPr>
          </a:p>
        </p:txBody>
      </p:sp>
      <p:sp>
        <p:nvSpPr>
          <p:cNvPr id="18" name="TextBox 18"/>
          <p:cNvSpPr txBox="1"/>
          <p:nvPr/>
        </p:nvSpPr>
        <p:spPr>
          <a:xfrm>
            <a:off x="9561778" y="8573218"/>
            <a:ext cx="8193728" cy="1244600"/>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Arimo"/>
              </a:rPr>
              <a:t>+ 12/5/1943, liên quân Đức – Italia đầu hàng, chiến sự ở Bắc Phi chấm dứt.</a:t>
            </a:r>
          </a:p>
        </p:txBody>
      </p:sp>
      <p:sp>
        <p:nvSpPr>
          <p:cNvPr id="19" name="Freeform 19"/>
          <p:cNvSpPr/>
          <p:nvPr/>
        </p:nvSpPr>
        <p:spPr>
          <a:xfrm rot="-33560">
            <a:off x="10350314" y="2056043"/>
            <a:ext cx="700746" cy="714136"/>
          </a:xfrm>
          <a:custGeom>
            <a:avLst/>
            <a:gdLst/>
            <a:ahLst/>
            <a:cxnLst/>
            <a:rect l="l" t="t" r="r" b="b"/>
            <a:pathLst>
              <a:path w="700746" h="714136">
                <a:moveTo>
                  <a:pt x="0" y="0"/>
                </a:moveTo>
                <a:lnTo>
                  <a:pt x="700747" y="0"/>
                </a:lnTo>
                <a:lnTo>
                  <a:pt x="700747" y="714136"/>
                </a:lnTo>
                <a:lnTo>
                  <a:pt x="0" y="714136"/>
                </a:lnTo>
                <a:lnTo>
                  <a:pt x="0" y="0"/>
                </a:lnTo>
                <a:close/>
              </a:path>
            </a:pathLst>
          </a:custGeom>
          <a:blipFill>
            <a:blip r:embed="rId7"/>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287677">
            <a:off x="15496393" y="-4956871"/>
            <a:ext cx="12724547" cy="8812927"/>
            <a:chOff x="0" y="0"/>
            <a:chExt cx="3429000" cy="2374900"/>
          </a:xfrm>
        </p:grpSpPr>
        <p:sp>
          <p:nvSpPr>
            <p:cNvPr id="3" name="Freeform 3"/>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2"/>
              <a:stretch>
                <a:fillRect t="-60874" b="-60874"/>
              </a:stretch>
            </a:blipFill>
          </p:spPr>
        </p:sp>
        <p:sp>
          <p:nvSpPr>
            <p:cNvPr id="4"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grpSp>
        <p:nvGrpSpPr>
          <p:cNvPr id="5" name="Group 5"/>
          <p:cNvGrpSpPr>
            <a:grpSpLocks noChangeAspect="1"/>
          </p:cNvGrpSpPr>
          <p:nvPr/>
        </p:nvGrpSpPr>
        <p:grpSpPr>
          <a:xfrm rot="-1733462">
            <a:off x="-6182292" y="5317748"/>
            <a:ext cx="8151613" cy="5645747"/>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50618" b="-50618"/>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
        <p:nvSpPr>
          <p:cNvPr id="8" name="Freeform 8"/>
          <p:cNvSpPr/>
          <p:nvPr/>
        </p:nvSpPr>
        <p:spPr>
          <a:xfrm rot="-10800000" flipV="1">
            <a:off x="406543" y="2040773"/>
            <a:ext cx="17693046" cy="8442933"/>
          </a:xfrm>
          <a:custGeom>
            <a:avLst/>
            <a:gdLst/>
            <a:ahLst/>
            <a:cxnLst/>
            <a:rect l="l" t="t" r="r" b="b"/>
            <a:pathLst>
              <a:path w="17693046" h="8442933">
                <a:moveTo>
                  <a:pt x="0" y="8442933"/>
                </a:moveTo>
                <a:lnTo>
                  <a:pt x="17693046" y="8442933"/>
                </a:lnTo>
                <a:lnTo>
                  <a:pt x="17693046" y="0"/>
                </a:lnTo>
                <a:lnTo>
                  <a:pt x="0" y="0"/>
                </a:lnTo>
                <a:lnTo>
                  <a:pt x="0" y="8442933"/>
                </a:lnTo>
                <a:close/>
              </a:path>
            </a:pathLst>
          </a:custGeom>
          <a:blipFill>
            <a:blip r:embed="rId5"/>
            <a:stretch>
              <a:fillRect t="-39483" r="-1424" b="-2304"/>
            </a:stretch>
          </a:blipFill>
        </p:spPr>
      </p:sp>
      <p:sp>
        <p:nvSpPr>
          <p:cNvPr id="9" name="Freeform 9"/>
          <p:cNvSpPr/>
          <p:nvPr/>
        </p:nvSpPr>
        <p:spPr>
          <a:xfrm rot="745264">
            <a:off x="13255081" y="8556647"/>
            <a:ext cx="3539486" cy="929115"/>
          </a:xfrm>
          <a:custGeom>
            <a:avLst/>
            <a:gdLst/>
            <a:ahLst/>
            <a:cxnLst/>
            <a:rect l="l" t="t" r="r" b="b"/>
            <a:pathLst>
              <a:path w="3539486" h="929115">
                <a:moveTo>
                  <a:pt x="0" y="0"/>
                </a:moveTo>
                <a:lnTo>
                  <a:pt x="3539486" y="0"/>
                </a:lnTo>
                <a:lnTo>
                  <a:pt x="3539486" y="929115"/>
                </a:lnTo>
                <a:lnTo>
                  <a:pt x="0" y="929115"/>
                </a:lnTo>
                <a:lnTo>
                  <a:pt x="0" y="0"/>
                </a:lnTo>
                <a:close/>
              </a:path>
            </a:pathLst>
          </a:custGeom>
          <a:blipFill>
            <a:blip r:embed="rId6"/>
            <a:stretch>
              <a:fillRect/>
            </a:stretch>
          </a:blipFill>
        </p:spPr>
      </p:sp>
      <p:sp>
        <p:nvSpPr>
          <p:cNvPr id="10" name="Freeform 10"/>
          <p:cNvSpPr/>
          <p:nvPr/>
        </p:nvSpPr>
        <p:spPr>
          <a:xfrm rot="-33560">
            <a:off x="962615" y="2044768"/>
            <a:ext cx="822521" cy="838238"/>
          </a:xfrm>
          <a:custGeom>
            <a:avLst/>
            <a:gdLst/>
            <a:ahLst/>
            <a:cxnLst/>
            <a:rect l="l" t="t" r="r" b="b"/>
            <a:pathLst>
              <a:path w="822521" h="838238">
                <a:moveTo>
                  <a:pt x="0" y="0"/>
                </a:moveTo>
                <a:lnTo>
                  <a:pt x="822521" y="0"/>
                </a:lnTo>
                <a:lnTo>
                  <a:pt x="822521" y="838238"/>
                </a:lnTo>
                <a:lnTo>
                  <a:pt x="0" y="838238"/>
                </a:lnTo>
                <a:lnTo>
                  <a:pt x="0" y="0"/>
                </a:lnTo>
                <a:close/>
              </a:path>
            </a:pathLst>
          </a:custGeom>
          <a:blipFill>
            <a:blip r:embed="rId7"/>
            <a:stretch>
              <a:fillRect/>
            </a:stretch>
          </a:blipFill>
        </p:spPr>
      </p:sp>
      <p:sp>
        <p:nvSpPr>
          <p:cNvPr id="11" name="Freeform 11"/>
          <p:cNvSpPr/>
          <p:nvPr/>
        </p:nvSpPr>
        <p:spPr>
          <a:xfrm rot="-7464855">
            <a:off x="15848670" y="2239356"/>
            <a:ext cx="4501837" cy="1212497"/>
          </a:xfrm>
          <a:custGeom>
            <a:avLst/>
            <a:gdLst/>
            <a:ahLst/>
            <a:cxnLst/>
            <a:rect l="l" t="t" r="r" b="b"/>
            <a:pathLst>
              <a:path w="4501837" h="1212497">
                <a:moveTo>
                  <a:pt x="0" y="0"/>
                </a:moveTo>
                <a:lnTo>
                  <a:pt x="4501837" y="0"/>
                </a:lnTo>
                <a:lnTo>
                  <a:pt x="4501837" y="1212497"/>
                </a:lnTo>
                <a:lnTo>
                  <a:pt x="0" y="1212497"/>
                </a:lnTo>
                <a:lnTo>
                  <a:pt x="0" y="0"/>
                </a:lnTo>
                <a:close/>
              </a:path>
            </a:pathLst>
          </a:custGeom>
          <a:blipFill>
            <a:blip r:embed="rId8">
              <a:alphaModFix amt="70000"/>
            </a:blip>
            <a:stretch>
              <a:fillRect l="-38119"/>
            </a:stretch>
          </a:blipFill>
        </p:spPr>
      </p:sp>
      <p:sp>
        <p:nvSpPr>
          <p:cNvPr id="12" name="Freeform 12"/>
          <p:cNvSpPr/>
          <p:nvPr/>
        </p:nvSpPr>
        <p:spPr>
          <a:xfrm rot="-4376618">
            <a:off x="-804131" y="-877951"/>
            <a:ext cx="1472888" cy="3813303"/>
          </a:xfrm>
          <a:custGeom>
            <a:avLst/>
            <a:gdLst/>
            <a:ahLst/>
            <a:cxnLst/>
            <a:rect l="l" t="t" r="r" b="b"/>
            <a:pathLst>
              <a:path w="1472888" h="3813303">
                <a:moveTo>
                  <a:pt x="0" y="0"/>
                </a:moveTo>
                <a:lnTo>
                  <a:pt x="1472888" y="0"/>
                </a:lnTo>
                <a:lnTo>
                  <a:pt x="1472888" y="3813302"/>
                </a:lnTo>
                <a:lnTo>
                  <a:pt x="0" y="3813302"/>
                </a:lnTo>
                <a:lnTo>
                  <a:pt x="0" y="0"/>
                </a:lnTo>
                <a:close/>
              </a:path>
            </a:pathLst>
          </a:custGeom>
          <a:blipFill>
            <a:blip r:embed="rId9">
              <a:alphaModFix amt="88000"/>
            </a:blip>
            <a:stretch>
              <a:fillRect/>
            </a:stretch>
          </a:blipFill>
        </p:spPr>
      </p:sp>
      <p:sp>
        <p:nvSpPr>
          <p:cNvPr id="13" name="Freeform 13"/>
          <p:cNvSpPr/>
          <p:nvPr/>
        </p:nvSpPr>
        <p:spPr>
          <a:xfrm rot="-3311410">
            <a:off x="-2040677" y="9822467"/>
            <a:ext cx="3502258" cy="1322479"/>
          </a:xfrm>
          <a:custGeom>
            <a:avLst/>
            <a:gdLst/>
            <a:ahLst/>
            <a:cxnLst/>
            <a:rect l="l" t="t" r="r" b="b"/>
            <a:pathLst>
              <a:path w="3502258" h="1322479">
                <a:moveTo>
                  <a:pt x="0" y="0"/>
                </a:moveTo>
                <a:lnTo>
                  <a:pt x="3502258" y="0"/>
                </a:lnTo>
                <a:lnTo>
                  <a:pt x="3502258" y="1322479"/>
                </a:lnTo>
                <a:lnTo>
                  <a:pt x="0" y="1322479"/>
                </a:lnTo>
                <a:lnTo>
                  <a:pt x="0" y="0"/>
                </a:lnTo>
                <a:close/>
              </a:path>
            </a:pathLst>
          </a:custGeom>
          <a:blipFill>
            <a:blip r:embed="rId8">
              <a:alphaModFix amt="70000"/>
            </a:blip>
            <a:stretch>
              <a:fillRect l="-93644"/>
            </a:stretch>
          </a:blipFill>
        </p:spPr>
      </p:sp>
      <p:sp>
        <p:nvSpPr>
          <p:cNvPr id="14" name="TextBox 14"/>
          <p:cNvSpPr txBox="1"/>
          <p:nvPr/>
        </p:nvSpPr>
        <p:spPr>
          <a:xfrm>
            <a:off x="2571251" y="550773"/>
            <a:ext cx="12693952" cy="1244600"/>
          </a:xfrm>
          <a:prstGeom prst="rect">
            <a:avLst/>
          </a:prstGeom>
        </p:spPr>
        <p:txBody>
          <a:bodyPr lIns="0" tIns="0" rIns="0" bIns="0" rtlCol="0" anchor="t">
            <a:spAutoFit/>
          </a:bodyPr>
          <a:lstStyle/>
          <a:p>
            <a:pPr algn="ctr">
              <a:lnSpc>
                <a:spcPts val="4900"/>
              </a:lnSpc>
              <a:spcBef>
                <a:spcPct val="0"/>
              </a:spcBef>
            </a:pPr>
            <a:r>
              <a:rPr lang="en-US" sz="3500">
                <a:solidFill>
                  <a:srgbClr val="FFFBF2"/>
                </a:solidFill>
                <a:latin typeface="Arimo Bold"/>
              </a:rPr>
              <a:t>2.2. Sự khủng hoảng của khối phát xít bắt đầu sau trận Xtalingrat</a:t>
            </a:r>
          </a:p>
        </p:txBody>
      </p:sp>
      <p:sp>
        <p:nvSpPr>
          <p:cNvPr id="15" name="TextBox 15"/>
          <p:cNvSpPr txBox="1"/>
          <p:nvPr/>
        </p:nvSpPr>
        <p:spPr>
          <a:xfrm>
            <a:off x="2496885" y="2187127"/>
            <a:ext cx="14356182" cy="8054975"/>
          </a:xfrm>
          <a:prstGeom prst="rect">
            <a:avLst/>
          </a:prstGeom>
        </p:spPr>
        <p:txBody>
          <a:bodyPr lIns="0" tIns="0" rIns="0" bIns="0" rtlCol="0" anchor="t">
            <a:spAutoFit/>
          </a:bodyPr>
          <a:lstStyle/>
          <a:p>
            <a:pPr algn="l">
              <a:lnSpc>
                <a:spcPts val="4900"/>
              </a:lnSpc>
            </a:pPr>
            <a:r>
              <a:rPr lang="en-US" sz="3500">
                <a:solidFill>
                  <a:srgbClr val="FF3131"/>
                </a:solidFill>
                <a:latin typeface="Arimo Bold"/>
              </a:rPr>
              <a:t>- Tình hình quân phát xít Đức:</a:t>
            </a:r>
          </a:p>
          <a:p>
            <a:pPr algn="l">
              <a:lnSpc>
                <a:spcPts val="4900"/>
              </a:lnSpc>
            </a:pPr>
            <a:endParaRPr lang="en-US" sz="3500">
              <a:solidFill>
                <a:srgbClr val="FF3131"/>
              </a:solidFill>
              <a:latin typeface="Arimo Bold"/>
            </a:endParaRPr>
          </a:p>
          <a:p>
            <a:pPr algn="l">
              <a:lnSpc>
                <a:spcPts val="4900"/>
              </a:lnSpc>
            </a:pPr>
            <a:r>
              <a:rPr lang="en-US" sz="3500">
                <a:solidFill>
                  <a:srgbClr val="000000"/>
                </a:solidFill>
                <a:latin typeface="Arimo Bold Italics"/>
              </a:rPr>
              <a:t>Thất bại trên chiến trường:</a:t>
            </a:r>
          </a:p>
          <a:p>
            <a:pPr algn="l">
              <a:lnSpc>
                <a:spcPts val="4900"/>
              </a:lnSpc>
            </a:pPr>
            <a:r>
              <a:rPr lang="en-US" sz="3500">
                <a:solidFill>
                  <a:srgbClr val="000000"/>
                </a:solidFill>
                <a:latin typeface="Arimo"/>
              </a:rPr>
              <a:t>+ Thất bại tại trận chiến ở Xtalingrat đã ảnh hưởng mạnh mẽ đến tình hình chiến lược chung và làm lung chuyển tận gốc bộ máy chiến tranh của Hitle.</a:t>
            </a:r>
          </a:p>
          <a:p>
            <a:pPr algn="l">
              <a:lnSpc>
                <a:spcPts val="4900"/>
              </a:lnSpc>
            </a:pPr>
            <a:r>
              <a:rPr lang="en-US" sz="3500">
                <a:solidFill>
                  <a:srgbClr val="000000"/>
                </a:solidFill>
                <a:latin typeface="Arimo Bold Italics"/>
              </a:rPr>
              <a:t>Trong nước:</a:t>
            </a:r>
          </a:p>
          <a:p>
            <a:pPr algn="l">
              <a:lnSpc>
                <a:spcPts val="4900"/>
              </a:lnSpc>
            </a:pPr>
            <a:r>
              <a:rPr lang="en-US" sz="3500">
                <a:solidFill>
                  <a:srgbClr val="000000"/>
                </a:solidFill>
                <a:latin typeface="Arimo"/>
              </a:rPr>
              <a:t>+ Công nghiệp và vận tải của Đức rơi vào tình trạng khó khăn đến cùng cùng cực; nguyên liệu, nhiên liệu và nhân lực thiếu thốn</a:t>
            </a:r>
          </a:p>
          <a:p>
            <a:pPr algn="l">
              <a:lnSpc>
                <a:spcPts val="4900"/>
              </a:lnSpc>
            </a:pPr>
            <a:r>
              <a:rPr lang="en-US" sz="3500">
                <a:solidFill>
                  <a:srgbClr val="000000"/>
                </a:solidFill>
                <a:latin typeface="Arimo"/>
              </a:rPr>
              <a:t>+ Tình hình lương thực vô cùng khó khăn</a:t>
            </a:r>
          </a:p>
          <a:p>
            <a:pPr algn="l">
              <a:lnSpc>
                <a:spcPts val="4900"/>
              </a:lnSpc>
            </a:pPr>
            <a:r>
              <a:rPr lang="en-US" sz="3500">
                <a:solidFill>
                  <a:srgbClr val="000000"/>
                </a:solidFill>
                <a:latin typeface="Arimo"/>
              </a:rPr>
              <a:t>+ Hàng thường dùng hầu như không có, phải dùng nhiều loại “thế phẩm” thay thế</a:t>
            </a:r>
          </a:p>
          <a:p>
            <a:pPr algn="l">
              <a:lnSpc>
                <a:spcPts val="4900"/>
              </a:lnSpc>
              <a:spcBef>
                <a:spcPct val="0"/>
              </a:spcBef>
            </a:pPr>
            <a:endParaRPr lang="en-US" sz="3500">
              <a:solidFill>
                <a:srgbClr val="000000"/>
              </a:solidFill>
              <a:latin typeface="Arim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287677">
            <a:off x="15496393" y="-4956871"/>
            <a:ext cx="12724547" cy="8812927"/>
            <a:chOff x="0" y="0"/>
            <a:chExt cx="3429000" cy="2374900"/>
          </a:xfrm>
        </p:grpSpPr>
        <p:sp>
          <p:nvSpPr>
            <p:cNvPr id="3" name="Freeform 3"/>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2"/>
              <a:stretch>
                <a:fillRect t="-60874" b="-60874"/>
              </a:stretch>
            </a:blipFill>
          </p:spPr>
        </p:sp>
        <p:sp>
          <p:nvSpPr>
            <p:cNvPr id="4"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grpSp>
        <p:nvGrpSpPr>
          <p:cNvPr id="5" name="Group 5"/>
          <p:cNvGrpSpPr>
            <a:grpSpLocks noChangeAspect="1"/>
          </p:cNvGrpSpPr>
          <p:nvPr/>
        </p:nvGrpSpPr>
        <p:grpSpPr>
          <a:xfrm rot="-1733462">
            <a:off x="-6182292" y="5317748"/>
            <a:ext cx="8151613" cy="5645747"/>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50618" b="-50618"/>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
        <p:nvSpPr>
          <p:cNvPr id="8" name="Freeform 8"/>
          <p:cNvSpPr/>
          <p:nvPr/>
        </p:nvSpPr>
        <p:spPr>
          <a:xfrm rot="-10800000" flipV="1">
            <a:off x="406543" y="237429"/>
            <a:ext cx="17693046" cy="10246278"/>
          </a:xfrm>
          <a:custGeom>
            <a:avLst/>
            <a:gdLst/>
            <a:ahLst/>
            <a:cxnLst/>
            <a:rect l="l" t="t" r="r" b="b"/>
            <a:pathLst>
              <a:path w="17693046" h="10246278">
                <a:moveTo>
                  <a:pt x="0" y="10246277"/>
                </a:moveTo>
                <a:lnTo>
                  <a:pt x="17693046" y="10246277"/>
                </a:lnTo>
                <a:lnTo>
                  <a:pt x="17693046" y="0"/>
                </a:lnTo>
                <a:lnTo>
                  <a:pt x="0" y="0"/>
                </a:lnTo>
                <a:lnTo>
                  <a:pt x="0" y="10246277"/>
                </a:lnTo>
                <a:close/>
              </a:path>
            </a:pathLst>
          </a:custGeom>
          <a:blipFill>
            <a:blip r:embed="rId5"/>
            <a:stretch>
              <a:fillRect t="-14934" r="-1424" b="-1899"/>
            </a:stretch>
          </a:blipFill>
        </p:spPr>
      </p:sp>
      <p:sp>
        <p:nvSpPr>
          <p:cNvPr id="9" name="Freeform 9"/>
          <p:cNvSpPr/>
          <p:nvPr/>
        </p:nvSpPr>
        <p:spPr>
          <a:xfrm rot="745264">
            <a:off x="13255081" y="8556647"/>
            <a:ext cx="3539486" cy="929115"/>
          </a:xfrm>
          <a:custGeom>
            <a:avLst/>
            <a:gdLst/>
            <a:ahLst/>
            <a:cxnLst/>
            <a:rect l="l" t="t" r="r" b="b"/>
            <a:pathLst>
              <a:path w="3539486" h="929115">
                <a:moveTo>
                  <a:pt x="0" y="0"/>
                </a:moveTo>
                <a:lnTo>
                  <a:pt x="3539486" y="0"/>
                </a:lnTo>
                <a:lnTo>
                  <a:pt x="3539486" y="929115"/>
                </a:lnTo>
                <a:lnTo>
                  <a:pt x="0" y="929115"/>
                </a:lnTo>
                <a:lnTo>
                  <a:pt x="0" y="0"/>
                </a:lnTo>
                <a:close/>
              </a:path>
            </a:pathLst>
          </a:custGeom>
          <a:blipFill>
            <a:blip r:embed="rId6"/>
            <a:stretch>
              <a:fillRect/>
            </a:stretch>
          </a:blipFill>
        </p:spPr>
      </p:sp>
      <p:sp>
        <p:nvSpPr>
          <p:cNvPr id="10" name="Freeform 10"/>
          <p:cNvSpPr/>
          <p:nvPr/>
        </p:nvSpPr>
        <p:spPr>
          <a:xfrm rot="-33560">
            <a:off x="841743" y="650018"/>
            <a:ext cx="822521" cy="838238"/>
          </a:xfrm>
          <a:custGeom>
            <a:avLst/>
            <a:gdLst/>
            <a:ahLst/>
            <a:cxnLst/>
            <a:rect l="l" t="t" r="r" b="b"/>
            <a:pathLst>
              <a:path w="822521" h="838238">
                <a:moveTo>
                  <a:pt x="0" y="0"/>
                </a:moveTo>
                <a:lnTo>
                  <a:pt x="822520" y="0"/>
                </a:lnTo>
                <a:lnTo>
                  <a:pt x="822520" y="838238"/>
                </a:lnTo>
                <a:lnTo>
                  <a:pt x="0" y="838238"/>
                </a:lnTo>
                <a:lnTo>
                  <a:pt x="0" y="0"/>
                </a:lnTo>
                <a:close/>
              </a:path>
            </a:pathLst>
          </a:custGeom>
          <a:blipFill>
            <a:blip r:embed="rId7"/>
            <a:stretch>
              <a:fillRect/>
            </a:stretch>
          </a:blipFill>
        </p:spPr>
      </p:sp>
      <p:sp>
        <p:nvSpPr>
          <p:cNvPr id="11" name="Freeform 11"/>
          <p:cNvSpPr/>
          <p:nvPr/>
        </p:nvSpPr>
        <p:spPr>
          <a:xfrm rot="-7464855">
            <a:off x="15848670" y="2239356"/>
            <a:ext cx="4501837" cy="1212497"/>
          </a:xfrm>
          <a:custGeom>
            <a:avLst/>
            <a:gdLst/>
            <a:ahLst/>
            <a:cxnLst/>
            <a:rect l="l" t="t" r="r" b="b"/>
            <a:pathLst>
              <a:path w="4501837" h="1212497">
                <a:moveTo>
                  <a:pt x="0" y="0"/>
                </a:moveTo>
                <a:lnTo>
                  <a:pt x="4501837" y="0"/>
                </a:lnTo>
                <a:lnTo>
                  <a:pt x="4501837" y="1212497"/>
                </a:lnTo>
                <a:lnTo>
                  <a:pt x="0" y="1212497"/>
                </a:lnTo>
                <a:lnTo>
                  <a:pt x="0" y="0"/>
                </a:lnTo>
                <a:close/>
              </a:path>
            </a:pathLst>
          </a:custGeom>
          <a:blipFill>
            <a:blip r:embed="rId8">
              <a:alphaModFix amt="70000"/>
            </a:blip>
            <a:stretch>
              <a:fillRect l="-38119"/>
            </a:stretch>
          </a:blipFill>
        </p:spPr>
      </p:sp>
      <p:sp>
        <p:nvSpPr>
          <p:cNvPr id="12" name="Freeform 12"/>
          <p:cNvSpPr/>
          <p:nvPr/>
        </p:nvSpPr>
        <p:spPr>
          <a:xfrm rot="-3311410">
            <a:off x="-2040677" y="9822467"/>
            <a:ext cx="3502258" cy="1322479"/>
          </a:xfrm>
          <a:custGeom>
            <a:avLst/>
            <a:gdLst/>
            <a:ahLst/>
            <a:cxnLst/>
            <a:rect l="l" t="t" r="r" b="b"/>
            <a:pathLst>
              <a:path w="3502258" h="1322479">
                <a:moveTo>
                  <a:pt x="0" y="0"/>
                </a:moveTo>
                <a:lnTo>
                  <a:pt x="3502258" y="0"/>
                </a:lnTo>
                <a:lnTo>
                  <a:pt x="3502258" y="1322479"/>
                </a:lnTo>
                <a:lnTo>
                  <a:pt x="0" y="1322479"/>
                </a:lnTo>
                <a:lnTo>
                  <a:pt x="0" y="0"/>
                </a:lnTo>
                <a:close/>
              </a:path>
            </a:pathLst>
          </a:custGeom>
          <a:blipFill>
            <a:blip r:embed="rId8">
              <a:alphaModFix amt="70000"/>
            </a:blip>
            <a:stretch>
              <a:fillRect l="-93644"/>
            </a:stretch>
          </a:blipFill>
        </p:spPr>
      </p:sp>
      <p:sp>
        <p:nvSpPr>
          <p:cNvPr id="13" name="TextBox 13"/>
          <p:cNvSpPr txBox="1"/>
          <p:nvPr/>
        </p:nvSpPr>
        <p:spPr>
          <a:xfrm>
            <a:off x="2074975" y="550773"/>
            <a:ext cx="14356182" cy="8214360"/>
          </a:xfrm>
          <a:prstGeom prst="rect">
            <a:avLst/>
          </a:prstGeom>
        </p:spPr>
        <p:txBody>
          <a:bodyPr lIns="0" tIns="0" rIns="0" bIns="0" rtlCol="0" anchor="t">
            <a:spAutoFit/>
          </a:bodyPr>
          <a:lstStyle/>
          <a:p>
            <a:pPr algn="l">
              <a:lnSpc>
                <a:spcPts val="4900"/>
              </a:lnSpc>
            </a:pPr>
            <a:r>
              <a:rPr lang="en-US" sz="3500">
                <a:solidFill>
                  <a:srgbClr val="FF3131"/>
                </a:solidFill>
                <a:latin typeface="Arimo Bold"/>
              </a:rPr>
              <a:t>- Tình hình quân phát xít Italia:</a:t>
            </a:r>
          </a:p>
          <a:p>
            <a:pPr algn="l">
              <a:lnSpc>
                <a:spcPts val="5179"/>
              </a:lnSpc>
            </a:pPr>
            <a:endParaRPr lang="en-US" sz="3500">
              <a:solidFill>
                <a:srgbClr val="FF3131"/>
              </a:solidFill>
              <a:latin typeface="Arimo Bold"/>
            </a:endParaRPr>
          </a:p>
          <a:p>
            <a:pPr algn="l">
              <a:lnSpc>
                <a:spcPts val="4479"/>
              </a:lnSpc>
            </a:pPr>
            <a:r>
              <a:rPr lang="en-US" sz="3199">
                <a:solidFill>
                  <a:srgbClr val="000000"/>
                </a:solidFill>
                <a:latin typeface="Arimo Bold Italics"/>
              </a:rPr>
              <a:t>+ Thất bại liên tiếp trên các chiến trường bên ngoài:</a:t>
            </a:r>
          </a:p>
          <a:p>
            <a:pPr algn="l">
              <a:lnSpc>
                <a:spcPts val="4479"/>
              </a:lnSpc>
            </a:pPr>
            <a:r>
              <a:rPr lang="en-US" sz="3199">
                <a:solidFill>
                  <a:srgbClr val="000000"/>
                </a:solidFill>
                <a:latin typeface="Arimo"/>
              </a:rPr>
              <a:t>·      10 sư đoàn tinh nhuệ của Italia thất bại ở Liên Xô, khoảng 20 vạn quân bị tiêu diệt</a:t>
            </a:r>
          </a:p>
          <a:p>
            <a:pPr algn="l">
              <a:lnSpc>
                <a:spcPts val="4479"/>
              </a:lnSpc>
            </a:pPr>
            <a:r>
              <a:rPr lang="en-US" sz="3199">
                <a:solidFill>
                  <a:srgbClr val="000000"/>
                </a:solidFill>
                <a:latin typeface="Arimo"/>
              </a:rPr>
              <a:t>·      Mất hết các thuộc địa</a:t>
            </a:r>
          </a:p>
          <a:p>
            <a:pPr algn="l">
              <a:lnSpc>
                <a:spcPts val="4479"/>
              </a:lnSpc>
            </a:pPr>
            <a:r>
              <a:rPr lang="en-US" sz="3199">
                <a:solidFill>
                  <a:srgbClr val="000000"/>
                </a:solidFill>
                <a:latin typeface="Arimo"/>
              </a:rPr>
              <a:t>·      Hạm đội Địa Trung Hải bị thiệt hại nặng nề</a:t>
            </a:r>
          </a:p>
          <a:p>
            <a:pPr algn="l">
              <a:lnSpc>
                <a:spcPts val="4479"/>
              </a:lnSpc>
            </a:pPr>
            <a:r>
              <a:rPr lang="en-US" sz="3199">
                <a:solidFill>
                  <a:srgbClr val="000000"/>
                </a:solidFill>
                <a:latin typeface="Arimo Bold"/>
              </a:rPr>
              <a:t>+ Trong nước: </a:t>
            </a:r>
          </a:p>
          <a:p>
            <a:pPr algn="l">
              <a:lnSpc>
                <a:spcPts val="4479"/>
              </a:lnSpc>
            </a:pPr>
            <a:r>
              <a:rPr lang="en-US" sz="3199">
                <a:solidFill>
                  <a:srgbClr val="000000"/>
                </a:solidFill>
                <a:latin typeface="Arimo"/>
              </a:rPr>
              <a:t>     Phong trào chống phát xít diễn ra mạnh mẽ với những cuộc bãi công lớn dưới sự tổ chức và lãnh đạo của Đảng Cộng sản Italia.</a:t>
            </a:r>
          </a:p>
          <a:p>
            <a:pPr algn="l">
              <a:lnSpc>
                <a:spcPts val="4479"/>
              </a:lnSpc>
            </a:pPr>
            <a:endParaRPr lang="en-US" sz="3199">
              <a:solidFill>
                <a:srgbClr val="000000"/>
              </a:solidFill>
              <a:latin typeface="Arimo"/>
            </a:endParaRPr>
          </a:p>
          <a:p>
            <a:pPr algn="l">
              <a:lnSpc>
                <a:spcPts val="4479"/>
              </a:lnSpc>
            </a:pPr>
            <a:r>
              <a:rPr lang="en-US" sz="3199">
                <a:solidFill>
                  <a:srgbClr val="000000"/>
                </a:solidFill>
                <a:latin typeface="Arimo Bold"/>
              </a:rPr>
              <a:t> -&gt; Ảnh hưởng mạnh mẽ đến tinh thần chiến đấu của quân phát xít Italia</a:t>
            </a:r>
          </a:p>
          <a:p>
            <a:pPr algn="l">
              <a:lnSpc>
                <a:spcPts val="5179"/>
              </a:lnSpc>
            </a:pPr>
            <a:endParaRPr lang="en-US" sz="3199">
              <a:solidFill>
                <a:srgbClr val="000000"/>
              </a:solidFill>
              <a:latin typeface="Arimo Bold"/>
            </a:endParaRPr>
          </a:p>
          <a:p>
            <a:pPr algn="l">
              <a:lnSpc>
                <a:spcPts val="5179"/>
              </a:lnSpc>
              <a:spcBef>
                <a:spcPct val="0"/>
              </a:spcBef>
            </a:pPr>
            <a:endParaRPr lang="en-US" sz="3199">
              <a:solidFill>
                <a:srgbClr val="000000"/>
              </a:solidFill>
              <a:latin typeface="Arimo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287677">
            <a:off x="15496393" y="-4956871"/>
            <a:ext cx="12724547" cy="8812927"/>
            <a:chOff x="0" y="0"/>
            <a:chExt cx="3429000" cy="2374900"/>
          </a:xfrm>
        </p:grpSpPr>
        <p:sp>
          <p:nvSpPr>
            <p:cNvPr id="3" name="Freeform 3"/>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2"/>
              <a:stretch>
                <a:fillRect t="-60874" b="-60874"/>
              </a:stretch>
            </a:blipFill>
          </p:spPr>
        </p:sp>
        <p:sp>
          <p:nvSpPr>
            <p:cNvPr id="4" name="Freeform 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grpSp>
        <p:nvGrpSpPr>
          <p:cNvPr id="5" name="Group 5"/>
          <p:cNvGrpSpPr>
            <a:grpSpLocks noChangeAspect="1"/>
          </p:cNvGrpSpPr>
          <p:nvPr/>
        </p:nvGrpSpPr>
        <p:grpSpPr>
          <a:xfrm rot="-1733462">
            <a:off x="-6182292" y="5317748"/>
            <a:ext cx="8151613" cy="5645747"/>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50618" b="-50618"/>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
        <p:nvSpPr>
          <p:cNvPr id="8" name="Freeform 8"/>
          <p:cNvSpPr/>
          <p:nvPr/>
        </p:nvSpPr>
        <p:spPr>
          <a:xfrm rot="-10800000" flipV="1">
            <a:off x="406543" y="237429"/>
            <a:ext cx="17693046" cy="10246278"/>
          </a:xfrm>
          <a:custGeom>
            <a:avLst/>
            <a:gdLst/>
            <a:ahLst/>
            <a:cxnLst/>
            <a:rect l="l" t="t" r="r" b="b"/>
            <a:pathLst>
              <a:path w="17693046" h="10246278">
                <a:moveTo>
                  <a:pt x="0" y="10246277"/>
                </a:moveTo>
                <a:lnTo>
                  <a:pt x="17693046" y="10246277"/>
                </a:lnTo>
                <a:lnTo>
                  <a:pt x="17693046" y="0"/>
                </a:lnTo>
                <a:lnTo>
                  <a:pt x="0" y="0"/>
                </a:lnTo>
                <a:lnTo>
                  <a:pt x="0" y="10246277"/>
                </a:lnTo>
                <a:close/>
              </a:path>
            </a:pathLst>
          </a:custGeom>
          <a:blipFill>
            <a:blip r:embed="rId5"/>
            <a:stretch>
              <a:fillRect t="-14934" r="-1424" b="-1899"/>
            </a:stretch>
          </a:blipFill>
        </p:spPr>
      </p:sp>
      <p:sp>
        <p:nvSpPr>
          <p:cNvPr id="9" name="Freeform 9"/>
          <p:cNvSpPr/>
          <p:nvPr/>
        </p:nvSpPr>
        <p:spPr>
          <a:xfrm rot="745264">
            <a:off x="13255081" y="8556647"/>
            <a:ext cx="3539486" cy="929115"/>
          </a:xfrm>
          <a:custGeom>
            <a:avLst/>
            <a:gdLst/>
            <a:ahLst/>
            <a:cxnLst/>
            <a:rect l="l" t="t" r="r" b="b"/>
            <a:pathLst>
              <a:path w="3539486" h="929115">
                <a:moveTo>
                  <a:pt x="0" y="0"/>
                </a:moveTo>
                <a:lnTo>
                  <a:pt x="3539486" y="0"/>
                </a:lnTo>
                <a:lnTo>
                  <a:pt x="3539486" y="929115"/>
                </a:lnTo>
                <a:lnTo>
                  <a:pt x="0" y="929115"/>
                </a:lnTo>
                <a:lnTo>
                  <a:pt x="0" y="0"/>
                </a:lnTo>
                <a:close/>
              </a:path>
            </a:pathLst>
          </a:custGeom>
          <a:blipFill>
            <a:blip r:embed="rId6"/>
            <a:stretch>
              <a:fillRect/>
            </a:stretch>
          </a:blipFill>
        </p:spPr>
      </p:sp>
      <p:sp>
        <p:nvSpPr>
          <p:cNvPr id="10" name="Freeform 10"/>
          <p:cNvSpPr/>
          <p:nvPr/>
        </p:nvSpPr>
        <p:spPr>
          <a:xfrm rot="-33560">
            <a:off x="841743" y="650018"/>
            <a:ext cx="822521" cy="838238"/>
          </a:xfrm>
          <a:custGeom>
            <a:avLst/>
            <a:gdLst/>
            <a:ahLst/>
            <a:cxnLst/>
            <a:rect l="l" t="t" r="r" b="b"/>
            <a:pathLst>
              <a:path w="822521" h="838238">
                <a:moveTo>
                  <a:pt x="0" y="0"/>
                </a:moveTo>
                <a:lnTo>
                  <a:pt x="822520" y="0"/>
                </a:lnTo>
                <a:lnTo>
                  <a:pt x="822520" y="838238"/>
                </a:lnTo>
                <a:lnTo>
                  <a:pt x="0" y="838238"/>
                </a:lnTo>
                <a:lnTo>
                  <a:pt x="0" y="0"/>
                </a:lnTo>
                <a:close/>
              </a:path>
            </a:pathLst>
          </a:custGeom>
          <a:blipFill>
            <a:blip r:embed="rId7"/>
            <a:stretch>
              <a:fillRect/>
            </a:stretch>
          </a:blipFill>
        </p:spPr>
      </p:sp>
      <p:sp>
        <p:nvSpPr>
          <p:cNvPr id="11" name="Freeform 11"/>
          <p:cNvSpPr/>
          <p:nvPr/>
        </p:nvSpPr>
        <p:spPr>
          <a:xfrm rot="-7464855">
            <a:off x="15848670" y="2239356"/>
            <a:ext cx="4501837" cy="1212497"/>
          </a:xfrm>
          <a:custGeom>
            <a:avLst/>
            <a:gdLst/>
            <a:ahLst/>
            <a:cxnLst/>
            <a:rect l="l" t="t" r="r" b="b"/>
            <a:pathLst>
              <a:path w="4501837" h="1212497">
                <a:moveTo>
                  <a:pt x="0" y="0"/>
                </a:moveTo>
                <a:lnTo>
                  <a:pt x="4501837" y="0"/>
                </a:lnTo>
                <a:lnTo>
                  <a:pt x="4501837" y="1212497"/>
                </a:lnTo>
                <a:lnTo>
                  <a:pt x="0" y="1212497"/>
                </a:lnTo>
                <a:lnTo>
                  <a:pt x="0" y="0"/>
                </a:lnTo>
                <a:close/>
              </a:path>
            </a:pathLst>
          </a:custGeom>
          <a:blipFill>
            <a:blip r:embed="rId8">
              <a:alphaModFix amt="70000"/>
            </a:blip>
            <a:stretch>
              <a:fillRect l="-38119"/>
            </a:stretch>
          </a:blipFill>
        </p:spPr>
      </p:sp>
      <p:sp>
        <p:nvSpPr>
          <p:cNvPr id="12" name="Freeform 12"/>
          <p:cNvSpPr/>
          <p:nvPr/>
        </p:nvSpPr>
        <p:spPr>
          <a:xfrm rot="-3311410">
            <a:off x="-2040677" y="9822467"/>
            <a:ext cx="3502258" cy="1322479"/>
          </a:xfrm>
          <a:custGeom>
            <a:avLst/>
            <a:gdLst/>
            <a:ahLst/>
            <a:cxnLst/>
            <a:rect l="l" t="t" r="r" b="b"/>
            <a:pathLst>
              <a:path w="3502258" h="1322479">
                <a:moveTo>
                  <a:pt x="0" y="0"/>
                </a:moveTo>
                <a:lnTo>
                  <a:pt x="3502258" y="0"/>
                </a:lnTo>
                <a:lnTo>
                  <a:pt x="3502258" y="1322479"/>
                </a:lnTo>
                <a:lnTo>
                  <a:pt x="0" y="1322479"/>
                </a:lnTo>
                <a:lnTo>
                  <a:pt x="0" y="0"/>
                </a:lnTo>
                <a:close/>
              </a:path>
            </a:pathLst>
          </a:custGeom>
          <a:blipFill>
            <a:blip r:embed="rId8">
              <a:alphaModFix amt="70000"/>
            </a:blip>
            <a:stretch>
              <a:fillRect l="-93644"/>
            </a:stretch>
          </a:blipFill>
        </p:spPr>
      </p:sp>
      <p:sp>
        <p:nvSpPr>
          <p:cNvPr id="13" name="TextBox 13"/>
          <p:cNvSpPr txBox="1"/>
          <p:nvPr/>
        </p:nvSpPr>
        <p:spPr>
          <a:xfrm>
            <a:off x="1971112" y="933450"/>
            <a:ext cx="14356182" cy="4747260"/>
          </a:xfrm>
          <a:prstGeom prst="rect">
            <a:avLst/>
          </a:prstGeom>
        </p:spPr>
        <p:txBody>
          <a:bodyPr lIns="0" tIns="0" rIns="0" bIns="0" rtlCol="0" anchor="t">
            <a:spAutoFit/>
          </a:bodyPr>
          <a:lstStyle/>
          <a:p>
            <a:pPr algn="l">
              <a:lnSpc>
                <a:spcPts val="4900"/>
              </a:lnSpc>
            </a:pPr>
            <a:r>
              <a:rPr lang="en-US" sz="3500">
                <a:solidFill>
                  <a:srgbClr val="FF3131"/>
                </a:solidFill>
                <a:latin typeface="Arimo Bold"/>
              </a:rPr>
              <a:t>- Tình hình quân phát xít Italia:</a:t>
            </a:r>
          </a:p>
          <a:p>
            <a:pPr algn="l">
              <a:lnSpc>
                <a:spcPts val="5179"/>
              </a:lnSpc>
            </a:pPr>
            <a:endParaRPr lang="en-US" sz="3500">
              <a:solidFill>
                <a:srgbClr val="FF3131"/>
              </a:solidFill>
              <a:latin typeface="Arimo Bold"/>
            </a:endParaRPr>
          </a:p>
          <a:p>
            <a:pPr algn="l">
              <a:lnSpc>
                <a:spcPts val="4479"/>
              </a:lnSpc>
            </a:pPr>
            <a:r>
              <a:rPr lang="en-US" sz="3199">
                <a:solidFill>
                  <a:srgbClr val="000000"/>
                </a:solidFill>
                <a:latin typeface="Arimo"/>
              </a:rPr>
              <a:t>+ Sau cuộc tấn công quân Đồng minh vào lãnh thổ Italia, chính quyền phát xít ở Ý ( chính quyền Mútxôlini) tan rã, tuy nhiên quân Đức còn tiếp tục cầm cự ở Đức. Nước Ý bị chia thành hai miền:</a:t>
            </a:r>
          </a:p>
          <a:p>
            <a:pPr algn="l">
              <a:lnSpc>
                <a:spcPts val="4479"/>
              </a:lnSpc>
            </a:pPr>
            <a:endParaRPr lang="en-US" sz="3199">
              <a:solidFill>
                <a:srgbClr val="000000"/>
              </a:solidFill>
              <a:latin typeface="Arimo"/>
            </a:endParaRPr>
          </a:p>
          <a:p>
            <a:pPr algn="l">
              <a:lnSpc>
                <a:spcPts val="4479"/>
              </a:lnSpc>
            </a:pPr>
            <a:endParaRPr lang="en-US" sz="3199">
              <a:solidFill>
                <a:srgbClr val="000000"/>
              </a:solidFill>
              <a:latin typeface="Arimo"/>
            </a:endParaRPr>
          </a:p>
          <a:p>
            <a:pPr algn="l">
              <a:lnSpc>
                <a:spcPts val="5179"/>
              </a:lnSpc>
              <a:spcBef>
                <a:spcPct val="0"/>
              </a:spcBef>
            </a:pPr>
            <a:endParaRPr lang="en-US" sz="3199">
              <a:solidFill>
                <a:srgbClr val="000000"/>
              </a:solidFill>
              <a:latin typeface="Arimo"/>
            </a:endParaRPr>
          </a:p>
        </p:txBody>
      </p:sp>
      <p:sp>
        <p:nvSpPr>
          <p:cNvPr id="14" name="TextBox 14"/>
          <p:cNvSpPr txBox="1"/>
          <p:nvPr/>
        </p:nvSpPr>
        <p:spPr>
          <a:xfrm>
            <a:off x="3607277" y="5591877"/>
            <a:ext cx="5300749" cy="169037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Arimo Bold"/>
              </a:rPr>
              <a:t>Miền Bắc do quân đội do quân đội Đức chiếm đóng với chính phủ Mútxôlini</a:t>
            </a:r>
          </a:p>
        </p:txBody>
      </p:sp>
      <p:sp>
        <p:nvSpPr>
          <p:cNvPr id="15" name="TextBox 15"/>
          <p:cNvSpPr txBox="1"/>
          <p:nvPr/>
        </p:nvSpPr>
        <p:spPr>
          <a:xfrm>
            <a:off x="10429832" y="5792590"/>
            <a:ext cx="5148379" cy="169037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Arimo Bold"/>
              </a:rPr>
              <a:t>Miền Nam thuộc chính phủ Bađôgơliô do Anh-Mĩ bảo trợ</a:t>
            </a:r>
          </a:p>
        </p:txBody>
      </p:sp>
      <p:sp>
        <p:nvSpPr>
          <p:cNvPr id="16" name="Freeform 16"/>
          <p:cNvSpPr/>
          <p:nvPr/>
        </p:nvSpPr>
        <p:spPr>
          <a:xfrm>
            <a:off x="9689400" y="4277493"/>
            <a:ext cx="54632" cy="6009507"/>
          </a:xfrm>
          <a:custGeom>
            <a:avLst/>
            <a:gdLst/>
            <a:ahLst/>
            <a:cxnLst/>
            <a:rect l="l" t="t" r="r" b="b"/>
            <a:pathLst>
              <a:path w="54632" h="6009507">
                <a:moveTo>
                  <a:pt x="0" y="0"/>
                </a:moveTo>
                <a:lnTo>
                  <a:pt x="54632" y="0"/>
                </a:lnTo>
                <a:lnTo>
                  <a:pt x="54632" y="6009507"/>
                </a:lnTo>
                <a:lnTo>
                  <a:pt x="0" y="60095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5400000" flipV="1">
            <a:off x="2389987" y="-3658550"/>
            <a:ext cx="15194115" cy="20508041"/>
          </a:xfrm>
          <a:custGeom>
            <a:avLst/>
            <a:gdLst/>
            <a:ahLst/>
            <a:cxnLst/>
            <a:rect l="l" t="t" r="r" b="b"/>
            <a:pathLst>
              <a:path w="15194115" h="20508041">
                <a:moveTo>
                  <a:pt x="0" y="20508041"/>
                </a:moveTo>
                <a:lnTo>
                  <a:pt x="15194114" y="20508041"/>
                </a:lnTo>
                <a:lnTo>
                  <a:pt x="15194114" y="0"/>
                </a:lnTo>
                <a:lnTo>
                  <a:pt x="0" y="0"/>
                </a:lnTo>
                <a:lnTo>
                  <a:pt x="0" y="20508041"/>
                </a:lnTo>
                <a:close/>
              </a:path>
            </a:pathLst>
          </a:custGeom>
          <a:blipFill>
            <a:blip r:embed="rId3"/>
            <a:stretch>
              <a:fillRect l="-51164" r="-51164"/>
            </a:stretch>
          </a:blipFill>
        </p:spPr>
      </p:sp>
      <p:sp>
        <p:nvSpPr>
          <p:cNvPr id="4" name="Freeform 4"/>
          <p:cNvSpPr/>
          <p:nvPr/>
        </p:nvSpPr>
        <p:spPr>
          <a:xfrm>
            <a:off x="16565980" y="-2311219"/>
            <a:ext cx="4569612" cy="4209589"/>
          </a:xfrm>
          <a:custGeom>
            <a:avLst/>
            <a:gdLst/>
            <a:ahLst/>
            <a:cxnLst/>
            <a:rect l="l" t="t" r="r" b="b"/>
            <a:pathLst>
              <a:path w="4569612" h="4209589">
                <a:moveTo>
                  <a:pt x="0" y="0"/>
                </a:moveTo>
                <a:lnTo>
                  <a:pt x="4569612" y="0"/>
                </a:lnTo>
                <a:lnTo>
                  <a:pt x="4569612" y="4209588"/>
                </a:lnTo>
                <a:lnTo>
                  <a:pt x="0" y="4209588"/>
                </a:lnTo>
                <a:lnTo>
                  <a:pt x="0" y="0"/>
                </a:lnTo>
                <a:close/>
              </a:path>
            </a:pathLst>
          </a:custGeom>
          <a:blipFill>
            <a:blip r:embed="rId4"/>
            <a:stretch>
              <a:fillRect t="-237906"/>
            </a:stretch>
          </a:blipFill>
        </p:spPr>
      </p:sp>
      <p:grpSp>
        <p:nvGrpSpPr>
          <p:cNvPr id="5" name="Group 5"/>
          <p:cNvGrpSpPr/>
          <p:nvPr/>
        </p:nvGrpSpPr>
        <p:grpSpPr>
          <a:xfrm>
            <a:off x="1217506" y="4210549"/>
            <a:ext cx="3496641" cy="3257690"/>
            <a:chOff x="0" y="0"/>
            <a:chExt cx="920926" cy="857992"/>
          </a:xfrm>
        </p:grpSpPr>
        <p:sp>
          <p:nvSpPr>
            <p:cNvPr id="6" name="Freeform 6"/>
            <p:cNvSpPr/>
            <p:nvPr/>
          </p:nvSpPr>
          <p:spPr>
            <a:xfrm>
              <a:off x="0" y="0"/>
              <a:ext cx="920926" cy="857992"/>
            </a:xfrm>
            <a:custGeom>
              <a:avLst/>
              <a:gdLst/>
              <a:ahLst/>
              <a:cxnLst/>
              <a:rect l="l" t="t" r="r" b="b"/>
              <a:pathLst>
                <a:path w="920926" h="857992">
                  <a:moveTo>
                    <a:pt x="112919" y="0"/>
                  </a:moveTo>
                  <a:lnTo>
                    <a:pt x="808007" y="0"/>
                  </a:lnTo>
                  <a:cubicBezTo>
                    <a:pt x="870371" y="0"/>
                    <a:pt x="920926" y="50556"/>
                    <a:pt x="920926" y="112919"/>
                  </a:cubicBezTo>
                  <a:lnTo>
                    <a:pt x="920926" y="745073"/>
                  </a:lnTo>
                  <a:cubicBezTo>
                    <a:pt x="920926" y="807437"/>
                    <a:pt x="870371" y="857992"/>
                    <a:pt x="808007" y="857992"/>
                  </a:cubicBezTo>
                  <a:lnTo>
                    <a:pt x="112919" y="857992"/>
                  </a:lnTo>
                  <a:cubicBezTo>
                    <a:pt x="50556" y="857992"/>
                    <a:pt x="0" y="807437"/>
                    <a:pt x="0" y="745073"/>
                  </a:cubicBezTo>
                  <a:lnTo>
                    <a:pt x="0" y="112919"/>
                  </a:lnTo>
                  <a:cubicBezTo>
                    <a:pt x="0" y="50556"/>
                    <a:pt x="50556" y="0"/>
                    <a:pt x="112919" y="0"/>
                  </a:cubicBezTo>
                  <a:close/>
                </a:path>
              </a:pathLst>
            </a:custGeom>
            <a:solidFill>
              <a:srgbClr val="C58055"/>
            </a:solidFill>
          </p:spPr>
        </p:sp>
        <p:sp>
          <p:nvSpPr>
            <p:cNvPr id="7" name="TextBox 7"/>
            <p:cNvSpPr txBox="1"/>
            <p:nvPr/>
          </p:nvSpPr>
          <p:spPr>
            <a:xfrm>
              <a:off x="0" y="-57150"/>
              <a:ext cx="920926" cy="915142"/>
            </a:xfrm>
            <a:prstGeom prst="rect">
              <a:avLst/>
            </a:prstGeom>
          </p:spPr>
          <p:txBody>
            <a:bodyPr lIns="50800" tIns="50800" rIns="50800" bIns="50800" rtlCol="0" anchor="ctr"/>
            <a:lstStyle/>
            <a:p>
              <a:pPr algn="just">
                <a:lnSpc>
                  <a:spcPts val="4059"/>
                </a:lnSpc>
              </a:pPr>
              <a:r>
                <a:rPr lang="en-US" sz="2899">
                  <a:solidFill>
                    <a:srgbClr val="000000"/>
                  </a:solidFill>
                  <a:latin typeface="Cabin"/>
                </a:rPr>
                <a:t>Quy luật phát triển không đều về kinh tế và chính trị giữa các nước tư bản trong thời đại đế quốc chủ yếu</a:t>
              </a:r>
            </a:p>
          </p:txBody>
        </p:sp>
      </p:grpSp>
      <p:grpSp>
        <p:nvGrpSpPr>
          <p:cNvPr id="8" name="Group 8"/>
          <p:cNvGrpSpPr/>
          <p:nvPr/>
        </p:nvGrpSpPr>
        <p:grpSpPr>
          <a:xfrm>
            <a:off x="7197458" y="3928432"/>
            <a:ext cx="3086100" cy="3086100"/>
            <a:chOff x="0" y="0"/>
            <a:chExt cx="812800" cy="812800"/>
          </a:xfrm>
        </p:grpSpPr>
        <p:sp>
          <p:nvSpPr>
            <p:cNvPr id="9" name="Freeform 9"/>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C58055"/>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just">
                <a:lnSpc>
                  <a:spcPts val="3640"/>
                </a:lnSpc>
              </a:pPr>
              <a:r>
                <a:rPr lang="en-US" sz="2600">
                  <a:solidFill>
                    <a:srgbClr val="000000"/>
                  </a:solidFill>
                  <a:latin typeface="Cabin"/>
                </a:rPr>
                <a:t> So sánh lực lượng trong thế giới tư bản thay đổi căn bản</a:t>
              </a:r>
            </a:p>
          </p:txBody>
        </p:sp>
      </p:grpSp>
      <p:grpSp>
        <p:nvGrpSpPr>
          <p:cNvPr id="11" name="Group 11"/>
          <p:cNvGrpSpPr/>
          <p:nvPr/>
        </p:nvGrpSpPr>
        <p:grpSpPr>
          <a:xfrm>
            <a:off x="12884629" y="3790422"/>
            <a:ext cx="4430285" cy="3224111"/>
            <a:chOff x="0" y="0"/>
            <a:chExt cx="1166824" cy="849149"/>
          </a:xfrm>
        </p:grpSpPr>
        <p:sp>
          <p:nvSpPr>
            <p:cNvPr id="12" name="Freeform 12"/>
            <p:cNvSpPr/>
            <p:nvPr/>
          </p:nvSpPr>
          <p:spPr>
            <a:xfrm>
              <a:off x="0" y="0"/>
              <a:ext cx="1166824" cy="849149"/>
            </a:xfrm>
            <a:custGeom>
              <a:avLst/>
              <a:gdLst/>
              <a:ahLst/>
              <a:cxnLst/>
              <a:rect l="l" t="t" r="r" b="b"/>
              <a:pathLst>
                <a:path w="1166824" h="849149">
                  <a:moveTo>
                    <a:pt x="89122" y="0"/>
                  </a:moveTo>
                  <a:lnTo>
                    <a:pt x="1077701" y="0"/>
                  </a:lnTo>
                  <a:cubicBezTo>
                    <a:pt x="1101338" y="0"/>
                    <a:pt x="1124007" y="9390"/>
                    <a:pt x="1140721" y="26103"/>
                  </a:cubicBezTo>
                  <a:cubicBezTo>
                    <a:pt x="1157434" y="42817"/>
                    <a:pt x="1166824" y="65486"/>
                    <a:pt x="1166824" y="89122"/>
                  </a:cubicBezTo>
                  <a:lnTo>
                    <a:pt x="1166824" y="760026"/>
                  </a:lnTo>
                  <a:cubicBezTo>
                    <a:pt x="1166824" y="809247"/>
                    <a:pt x="1126922" y="849149"/>
                    <a:pt x="1077701" y="849149"/>
                  </a:cubicBezTo>
                  <a:lnTo>
                    <a:pt x="89122" y="849149"/>
                  </a:lnTo>
                  <a:cubicBezTo>
                    <a:pt x="39901" y="849149"/>
                    <a:pt x="0" y="809247"/>
                    <a:pt x="0" y="760026"/>
                  </a:cubicBezTo>
                  <a:lnTo>
                    <a:pt x="0" y="89122"/>
                  </a:lnTo>
                  <a:cubicBezTo>
                    <a:pt x="0" y="39901"/>
                    <a:pt x="39901" y="0"/>
                    <a:pt x="89122" y="0"/>
                  </a:cubicBezTo>
                  <a:close/>
                </a:path>
              </a:pathLst>
            </a:custGeom>
            <a:solidFill>
              <a:srgbClr val="C58055"/>
            </a:solidFill>
          </p:spPr>
        </p:sp>
        <p:sp>
          <p:nvSpPr>
            <p:cNvPr id="13" name="TextBox 13"/>
            <p:cNvSpPr txBox="1"/>
            <p:nvPr/>
          </p:nvSpPr>
          <p:spPr>
            <a:xfrm>
              <a:off x="0" y="-47625"/>
              <a:ext cx="1166824" cy="896774"/>
            </a:xfrm>
            <a:prstGeom prst="rect">
              <a:avLst/>
            </a:prstGeom>
          </p:spPr>
          <p:txBody>
            <a:bodyPr lIns="50800" tIns="50800" rIns="50800" bIns="50800" rtlCol="0" anchor="ctr"/>
            <a:lstStyle/>
            <a:p>
              <a:pPr algn="just">
                <a:lnSpc>
                  <a:spcPts val="3640"/>
                </a:lnSpc>
              </a:pPr>
              <a:r>
                <a:rPr lang="en-US" sz="2600">
                  <a:solidFill>
                    <a:srgbClr val="000000"/>
                  </a:solidFill>
                  <a:latin typeface="Cabin"/>
                </a:rPr>
                <a:t>Việc tổ chức và phân chia thế giới theo hệ thống hòa ước Vecsxai-Oa-sinh-tơn sau Chiến tranh thế giới thứ nhất không còn phù hợp nữa</a:t>
              </a:r>
            </a:p>
          </p:txBody>
        </p:sp>
      </p:grpSp>
      <p:grpSp>
        <p:nvGrpSpPr>
          <p:cNvPr id="14" name="Group 14"/>
          <p:cNvGrpSpPr/>
          <p:nvPr/>
        </p:nvGrpSpPr>
        <p:grpSpPr>
          <a:xfrm>
            <a:off x="5114197" y="5126670"/>
            <a:ext cx="1420015" cy="689625"/>
            <a:chOff x="0" y="0"/>
            <a:chExt cx="1673647" cy="812800"/>
          </a:xfrm>
        </p:grpSpPr>
        <p:sp>
          <p:nvSpPr>
            <p:cNvPr id="15" name="Freeform 15"/>
            <p:cNvSpPr/>
            <p:nvPr/>
          </p:nvSpPr>
          <p:spPr>
            <a:xfrm>
              <a:off x="0" y="0"/>
              <a:ext cx="1673647" cy="812800"/>
            </a:xfrm>
            <a:custGeom>
              <a:avLst/>
              <a:gdLst/>
              <a:ahLst/>
              <a:cxnLst/>
              <a:rect l="l" t="t" r="r" b="b"/>
              <a:pathLst>
                <a:path w="1673647" h="812800">
                  <a:moveTo>
                    <a:pt x="1673647" y="406400"/>
                  </a:moveTo>
                  <a:lnTo>
                    <a:pt x="1267247" y="0"/>
                  </a:lnTo>
                  <a:lnTo>
                    <a:pt x="1267247" y="203200"/>
                  </a:lnTo>
                  <a:lnTo>
                    <a:pt x="0" y="203200"/>
                  </a:lnTo>
                  <a:lnTo>
                    <a:pt x="0" y="609600"/>
                  </a:lnTo>
                  <a:lnTo>
                    <a:pt x="1267247" y="609600"/>
                  </a:lnTo>
                  <a:lnTo>
                    <a:pt x="1267247" y="812800"/>
                  </a:lnTo>
                  <a:lnTo>
                    <a:pt x="1673647" y="406400"/>
                  </a:lnTo>
                  <a:close/>
                </a:path>
              </a:pathLst>
            </a:custGeom>
            <a:solidFill>
              <a:srgbClr val="C58055"/>
            </a:solidFill>
          </p:spPr>
        </p:sp>
        <p:sp>
          <p:nvSpPr>
            <p:cNvPr id="16" name="TextBox 16"/>
            <p:cNvSpPr txBox="1"/>
            <p:nvPr/>
          </p:nvSpPr>
          <p:spPr>
            <a:xfrm>
              <a:off x="0" y="146050"/>
              <a:ext cx="1572047" cy="463550"/>
            </a:xfrm>
            <a:prstGeom prst="rect">
              <a:avLst/>
            </a:prstGeom>
          </p:spPr>
          <p:txBody>
            <a:bodyPr lIns="50800" tIns="50800" rIns="50800" bIns="50800" rtlCol="0" anchor="ctr"/>
            <a:lstStyle/>
            <a:p>
              <a:pPr algn="ctr">
                <a:lnSpc>
                  <a:spcPts val="3263"/>
                </a:lnSpc>
              </a:pPr>
              <a:endParaRPr/>
            </a:p>
          </p:txBody>
        </p:sp>
      </p:grpSp>
      <p:sp>
        <p:nvSpPr>
          <p:cNvPr id="17" name="TextBox 17"/>
          <p:cNvSpPr txBox="1"/>
          <p:nvPr/>
        </p:nvSpPr>
        <p:spPr>
          <a:xfrm>
            <a:off x="609633" y="378181"/>
            <a:ext cx="16441369" cy="1520188"/>
          </a:xfrm>
          <a:prstGeom prst="rect">
            <a:avLst/>
          </a:prstGeom>
        </p:spPr>
        <p:txBody>
          <a:bodyPr lIns="0" tIns="0" rIns="0" bIns="0" rtlCol="0" anchor="t">
            <a:spAutoFit/>
          </a:bodyPr>
          <a:lstStyle/>
          <a:p>
            <a:pPr algn="l">
              <a:lnSpc>
                <a:spcPts val="11105"/>
              </a:lnSpc>
              <a:spcBef>
                <a:spcPct val="0"/>
              </a:spcBef>
            </a:pPr>
            <a:r>
              <a:rPr lang="en-US" sz="7932" spc="174">
                <a:solidFill>
                  <a:srgbClr val="3D2007"/>
                </a:solidFill>
                <a:latin typeface="Times New Roman"/>
              </a:rPr>
              <a:t>1.1. Nguyên nhân dẫn đến CTTG II</a:t>
            </a:r>
          </a:p>
        </p:txBody>
      </p:sp>
      <p:sp>
        <p:nvSpPr>
          <p:cNvPr id="18" name="TextBox 18"/>
          <p:cNvSpPr txBox="1"/>
          <p:nvPr/>
        </p:nvSpPr>
        <p:spPr>
          <a:xfrm>
            <a:off x="766127" y="2448340"/>
            <a:ext cx="5190411" cy="587375"/>
          </a:xfrm>
          <a:prstGeom prst="rect">
            <a:avLst/>
          </a:prstGeom>
        </p:spPr>
        <p:txBody>
          <a:bodyPr lIns="0" tIns="0" rIns="0" bIns="0" rtlCol="0" anchor="t">
            <a:spAutoFit/>
          </a:bodyPr>
          <a:lstStyle/>
          <a:p>
            <a:pPr marL="755649" lvl="1" indent="-377824" algn="ctr">
              <a:lnSpc>
                <a:spcPts val="4899"/>
              </a:lnSpc>
              <a:buFont typeface="Arial"/>
              <a:buChar char="•"/>
            </a:pPr>
            <a:r>
              <a:rPr lang="en-US" sz="3499">
                <a:solidFill>
                  <a:srgbClr val="000000"/>
                </a:solidFill>
                <a:latin typeface="Canva Sans Bold"/>
              </a:rPr>
              <a:t>Nguyên nhân sâu xa:</a:t>
            </a:r>
          </a:p>
        </p:txBody>
      </p:sp>
      <p:grpSp>
        <p:nvGrpSpPr>
          <p:cNvPr id="19" name="Group 19"/>
          <p:cNvGrpSpPr/>
          <p:nvPr/>
        </p:nvGrpSpPr>
        <p:grpSpPr>
          <a:xfrm>
            <a:off x="10683608" y="5143500"/>
            <a:ext cx="1802921" cy="875581"/>
            <a:chOff x="0" y="0"/>
            <a:chExt cx="1673647" cy="812800"/>
          </a:xfrm>
        </p:grpSpPr>
        <p:sp>
          <p:nvSpPr>
            <p:cNvPr id="20" name="Freeform 20"/>
            <p:cNvSpPr/>
            <p:nvPr/>
          </p:nvSpPr>
          <p:spPr>
            <a:xfrm>
              <a:off x="0" y="0"/>
              <a:ext cx="1673647" cy="812800"/>
            </a:xfrm>
            <a:custGeom>
              <a:avLst/>
              <a:gdLst/>
              <a:ahLst/>
              <a:cxnLst/>
              <a:rect l="l" t="t" r="r" b="b"/>
              <a:pathLst>
                <a:path w="1673647" h="812800">
                  <a:moveTo>
                    <a:pt x="1673647" y="406400"/>
                  </a:moveTo>
                  <a:lnTo>
                    <a:pt x="1267247" y="0"/>
                  </a:lnTo>
                  <a:lnTo>
                    <a:pt x="1267247" y="203200"/>
                  </a:lnTo>
                  <a:lnTo>
                    <a:pt x="0" y="203200"/>
                  </a:lnTo>
                  <a:lnTo>
                    <a:pt x="0" y="609600"/>
                  </a:lnTo>
                  <a:lnTo>
                    <a:pt x="1267247" y="609600"/>
                  </a:lnTo>
                  <a:lnTo>
                    <a:pt x="1267247" y="812800"/>
                  </a:lnTo>
                  <a:lnTo>
                    <a:pt x="1673647" y="406400"/>
                  </a:lnTo>
                  <a:close/>
                </a:path>
              </a:pathLst>
            </a:custGeom>
            <a:solidFill>
              <a:srgbClr val="C58055"/>
            </a:solidFill>
          </p:spPr>
        </p:sp>
        <p:sp>
          <p:nvSpPr>
            <p:cNvPr id="21" name="TextBox 21"/>
            <p:cNvSpPr txBox="1"/>
            <p:nvPr/>
          </p:nvSpPr>
          <p:spPr>
            <a:xfrm>
              <a:off x="0" y="146050"/>
              <a:ext cx="1572047" cy="463550"/>
            </a:xfrm>
            <a:prstGeom prst="rect">
              <a:avLst/>
            </a:prstGeom>
          </p:spPr>
          <p:txBody>
            <a:bodyPr lIns="50800" tIns="50800" rIns="50800" bIns="50800" rtlCol="0" anchor="ctr"/>
            <a:lstStyle/>
            <a:p>
              <a:pPr algn="ctr">
                <a:lnSpc>
                  <a:spcPts val="3263"/>
                </a:lnSpc>
              </a:pPr>
              <a:endParaRPr/>
            </a:p>
          </p:txBody>
        </p:sp>
      </p:grpSp>
      <p:sp>
        <p:nvSpPr>
          <p:cNvPr id="22" name="TextBox 22"/>
          <p:cNvSpPr txBox="1"/>
          <p:nvPr/>
        </p:nvSpPr>
        <p:spPr>
          <a:xfrm>
            <a:off x="1469159" y="7915774"/>
            <a:ext cx="15411091" cy="1012190"/>
          </a:xfrm>
          <a:prstGeom prst="rect">
            <a:avLst/>
          </a:prstGeom>
        </p:spPr>
        <p:txBody>
          <a:bodyPr lIns="0" tIns="0" rIns="0" bIns="0" rtlCol="0" anchor="t">
            <a:spAutoFit/>
          </a:bodyPr>
          <a:lstStyle/>
          <a:p>
            <a:pPr algn="just">
              <a:lnSpc>
                <a:spcPts val="4060"/>
              </a:lnSpc>
            </a:pPr>
            <a:r>
              <a:rPr lang="en-US" sz="2900">
                <a:solidFill>
                  <a:srgbClr val="000000"/>
                </a:solidFill>
                <a:latin typeface="Canva Sans"/>
              </a:rPr>
              <a:t>  =&gt; Đưa đến một cuộc chiến tranh mới giữa các nước đế quốc để phân chia lại thế giới.</a:t>
            </a:r>
          </a:p>
          <a:p>
            <a:pPr algn="just">
              <a:lnSpc>
                <a:spcPts val="4060"/>
              </a:lnSpc>
            </a:pPr>
            <a:endParaRPr lang="en-US" sz="2900">
              <a:solidFill>
                <a:srgbClr val="000000"/>
              </a:solidFill>
              <a:latin typeface="Canva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10800000" flipH="1" flipV="1">
            <a:off x="0" y="1345028"/>
            <a:ext cx="17598182" cy="8475995"/>
          </a:xfrm>
          <a:custGeom>
            <a:avLst/>
            <a:gdLst/>
            <a:ahLst/>
            <a:cxnLst/>
            <a:rect l="l" t="t" r="r" b="b"/>
            <a:pathLst>
              <a:path w="17598182" h="8475995">
                <a:moveTo>
                  <a:pt x="17598182" y="8475995"/>
                </a:moveTo>
                <a:lnTo>
                  <a:pt x="0" y="8475995"/>
                </a:lnTo>
                <a:lnTo>
                  <a:pt x="0" y="0"/>
                </a:lnTo>
                <a:lnTo>
                  <a:pt x="17598182" y="0"/>
                </a:lnTo>
                <a:lnTo>
                  <a:pt x="17598182" y="8475995"/>
                </a:lnTo>
                <a:close/>
              </a:path>
            </a:pathLst>
          </a:custGeom>
          <a:blipFill>
            <a:blip r:embed="rId2"/>
            <a:stretch>
              <a:fillRect l="-914" t="-7460" b="-32310"/>
            </a:stretch>
          </a:blipFill>
        </p:spPr>
      </p:sp>
      <p:sp>
        <p:nvSpPr>
          <p:cNvPr id="3" name="Freeform 3"/>
          <p:cNvSpPr/>
          <p:nvPr/>
        </p:nvSpPr>
        <p:spPr>
          <a:xfrm>
            <a:off x="4688378" y="594969"/>
            <a:ext cx="8507487" cy="262959"/>
          </a:xfrm>
          <a:custGeom>
            <a:avLst/>
            <a:gdLst/>
            <a:ahLst/>
            <a:cxnLst/>
            <a:rect l="l" t="t" r="r" b="b"/>
            <a:pathLst>
              <a:path w="8507487" h="262959">
                <a:moveTo>
                  <a:pt x="0" y="0"/>
                </a:moveTo>
                <a:lnTo>
                  <a:pt x="8507487" y="0"/>
                </a:lnTo>
                <a:lnTo>
                  <a:pt x="8507487" y="262959"/>
                </a:lnTo>
                <a:lnTo>
                  <a:pt x="0" y="2629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68087">
            <a:off x="640243" y="2692585"/>
            <a:ext cx="776914" cy="791759"/>
          </a:xfrm>
          <a:custGeom>
            <a:avLst/>
            <a:gdLst/>
            <a:ahLst/>
            <a:cxnLst/>
            <a:rect l="l" t="t" r="r" b="b"/>
            <a:pathLst>
              <a:path w="776914" h="791759">
                <a:moveTo>
                  <a:pt x="0" y="0"/>
                </a:moveTo>
                <a:lnTo>
                  <a:pt x="776914" y="0"/>
                </a:lnTo>
                <a:lnTo>
                  <a:pt x="776914" y="791759"/>
                </a:lnTo>
                <a:lnTo>
                  <a:pt x="0" y="791759"/>
                </a:lnTo>
                <a:lnTo>
                  <a:pt x="0" y="0"/>
                </a:lnTo>
                <a:close/>
              </a:path>
            </a:pathLst>
          </a:custGeom>
          <a:blipFill>
            <a:blip r:embed="rId5"/>
            <a:stretch>
              <a:fillRect/>
            </a:stretch>
          </a:blipFill>
        </p:spPr>
      </p:sp>
      <p:grpSp>
        <p:nvGrpSpPr>
          <p:cNvPr id="5" name="Group 5"/>
          <p:cNvGrpSpPr>
            <a:grpSpLocks noChangeAspect="1"/>
          </p:cNvGrpSpPr>
          <p:nvPr/>
        </p:nvGrpSpPr>
        <p:grpSpPr>
          <a:xfrm rot="-8100000">
            <a:off x="15178109" y="-3817664"/>
            <a:ext cx="12231769" cy="8471632"/>
            <a:chOff x="0" y="0"/>
            <a:chExt cx="3429000" cy="2374900"/>
          </a:xfrm>
        </p:grpSpPr>
        <p:sp>
          <p:nvSpPr>
            <p:cNvPr id="6" name="Freeform 6"/>
            <p:cNvSpPr/>
            <p:nvPr/>
          </p:nvSpPr>
          <p:spPr>
            <a:xfrm rot="-1012417">
              <a:off x="-28768" y="-197293"/>
              <a:ext cx="3458261" cy="2788972"/>
            </a:xfrm>
            <a:custGeom>
              <a:avLst/>
              <a:gdLst/>
              <a:ahLst/>
              <a:cxnLst/>
              <a:rect l="l" t="t" r="r" b="b"/>
              <a:pathLst>
                <a:path w="3458261" h="2788972">
                  <a:moveTo>
                    <a:pt x="2542795" y="489590"/>
                  </a:moveTo>
                  <a:lnTo>
                    <a:pt x="2768926" y="531638"/>
                  </a:lnTo>
                  <a:lnTo>
                    <a:pt x="2988779" y="638138"/>
                  </a:lnTo>
                  <a:lnTo>
                    <a:pt x="3316916" y="737668"/>
                  </a:lnTo>
                  <a:cubicBezTo>
                    <a:pt x="3316916" y="737668"/>
                    <a:pt x="3421514" y="742852"/>
                    <a:pt x="3426295" y="770845"/>
                  </a:cubicBezTo>
                  <a:cubicBezTo>
                    <a:pt x="3431075" y="798838"/>
                    <a:pt x="3431766" y="971575"/>
                    <a:pt x="3431766" y="971575"/>
                  </a:cubicBezTo>
                  <a:cubicBezTo>
                    <a:pt x="3431766" y="971575"/>
                    <a:pt x="3458261" y="1059240"/>
                    <a:pt x="3431363" y="1104167"/>
                  </a:cubicBezTo>
                  <a:cubicBezTo>
                    <a:pt x="3404464" y="1149093"/>
                    <a:pt x="3407747" y="1269531"/>
                    <a:pt x="3407747" y="1269531"/>
                  </a:cubicBezTo>
                  <a:cubicBezTo>
                    <a:pt x="3407747" y="1269531"/>
                    <a:pt x="3417308" y="1325517"/>
                    <a:pt x="3378256" y="1366757"/>
                  </a:cubicBezTo>
                  <a:cubicBezTo>
                    <a:pt x="3378256" y="1366757"/>
                    <a:pt x="3325554" y="1496756"/>
                    <a:pt x="3335115" y="1552742"/>
                  </a:cubicBezTo>
                  <a:cubicBezTo>
                    <a:pt x="3335115" y="1552742"/>
                    <a:pt x="3364202" y="1588107"/>
                    <a:pt x="3291973" y="1738727"/>
                  </a:cubicBezTo>
                  <a:lnTo>
                    <a:pt x="3252518" y="1912558"/>
                  </a:lnTo>
                  <a:cubicBezTo>
                    <a:pt x="3252518" y="1912558"/>
                    <a:pt x="3206093" y="1978105"/>
                    <a:pt x="3203501" y="2030404"/>
                  </a:cubicBezTo>
                  <a:lnTo>
                    <a:pt x="3154081" y="2280841"/>
                  </a:lnTo>
                  <a:lnTo>
                    <a:pt x="3162145" y="2429272"/>
                  </a:lnTo>
                  <a:lnTo>
                    <a:pt x="3117909" y="2575111"/>
                  </a:lnTo>
                  <a:lnTo>
                    <a:pt x="3100571" y="2676023"/>
                  </a:lnTo>
                  <a:cubicBezTo>
                    <a:pt x="3100571" y="2676023"/>
                    <a:pt x="3057833" y="2729417"/>
                    <a:pt x="2953235" y="2724233"/>
                  </a:cubicBezTo>
                  <a:cubicBezTo>
                    <a:pt x="2953235" y="2724233"/>
                    <a:pt x="2892469" y="2705801"/>
                    <a:pt x="2832797" y="2727515"/>
                  </a:cubicBezTo>
                  <a:cubicBezTo>
                    <a:pt x="2773125" y="2749230"/>
                    <a:pt x="2641628" y="2788972"/>
                    <a:pt x="2584548" y="2758387"/>
                  </a:cubicBezTo>
                  <a:cubicBezTo>
                    <a:pt x="2584548" y="2758387"/>
                    <a:pt x="2442396" y="2701998"/>
                    <a:pt x="2425462" y="2670319"/>
                  </a:cubicBezTo>
                  <a:cubicBezTo>
                    <a:pt x="2425462" y="2670319"/>
                    <a:pt x="2331922" y="2628675"/>
                    <a:pt x="2307616" y="2621303"/>
                  </a:cubicBezTo>
                  <a:cubicBezTo>
                    <a:pt x="2283309" y="2613930"/>
                    <a:pt x="2218857" y="2607652"/>
                    <a:pt x="2218857" y="2607652"/>
                  </a:cubicBezTo>
                  <a:cubicBezTo>
                    <a:pt x="2218857" y="2607652"/>
                    <a:pt x="2138565" y="2609840"/>
                    <a:pt x="2105791" y="2586628"/>
                  </a:cubicBezTo>
                  <a:cubicBezTo>
                    <a:pt x="2073018" y="2563416"/>
                    <a:pt x="2048712" y="2556043"/>
                    <a:pt x="1972106" y="2546078"/>
                  </a:cubicBezTo>
                  <a:cubicBezTo>
                    <a:pt x="1972106" y="2546078"/>
                    <a:pt x="1940427" y="2563012"/>
                    <a:pt x="1770282" y="2511404"/>
                  </a:cubicBezTo>
                  <a:cubicBezTo>
                    <a:pt x="1770282" y="2511404"/>
                    <a:pt x="1609698" y="2515781"/>
                    <a:pt x="1551523" y="2445050"/>
                  </a:cubicBezTo>
                  <a:cubicBezTo>
                    <a:pt x="1551523" y="2445050"/>
                    <a:pt x="1538276" y="2401218"/>
                    <a:pt x="1327985" y="2350703"/>
                  </a:cubicBezTo>
                  <a:cubicBezTo>
                    <a:pt x="1327985" y="2350703"/>
                    <a:pt x="1178460" y="2318621"/>
                    <a:pt x="1157839" y="2299095"/>
                  </a:cubicBezTo>
                  <a:lnTo>
                    <a:pt x="855103" y="2247083"/>
                  </a:lnTo>
                  <a:cubicBezTo>
                    <a:pt x="855103" y="2247083"/>
                    <a:pt x="530652" y="2135399"/>
                    <a:pt x="485725" y="2108500"/>
                  </a:cubicBezTo>
                  <a:cubicBezTo>
                    <a:pt x="440799" y="2081602"/>
                    <a:pt x="257406" y="1986161"/>
                    <a:pt x="225727" y="2003095"/>
                  </a:cubicBezTo>
                  <a:cubicBezTo>
                    <a:pt x="194048" y="2020028"/>
                    <a:pt x="48209" y="1975793"/>
                    <a:pt x="27589" y="1956267"/>
                  </a:cubicBezTo>
                  <a:cubicBezTo>
                    <a:pt x="6969" y="1936741"/>
                    <a:pt x="0" y="1828456"/>
                    <a:pt x="2592" y="1776157"/>
                  </a:cubicBezTo>
                  <a:cubicBezTo>
                    <a:pt x="5184" y="1723857"/>
                    <a:pt x="45733" y="1590172"/>
                    <a:pt x="53106" y="1565865"/>
                  </a:cubicBezTo>
                  <a:cubicBezTo>
                    <a:pt x="60479" y="1541559"/>
                    <a:pt x="35078" y="1494040"/>
                    <a:pt x="35078" y="1494040"/>
                  </a:cubicBezTo>
                  <a:lnTo>
                    <a:pt x="103620" y="1355574"/>
                  </a:lnTo>
                  <a:cubicBezTo>
                    <a:pt x="103620" y="1355574"/>
                    <a:pt x="140484" y="1234042"/>
                    <a:pt x="127236" y="1190210"/>
                  </a:cubicBezTo>
                  <a:cubicBezTo>
                    <a:pt x="113989" y="1146377"/>
                    <a:pt x="182531" y="1007911"/>
                    <a:pt x="182531" y="1007911"/>
                  </a:cubicBezTo>
                  <a:cubicBezTo>
                    <a:pt x="182531" y="1007911"/>
                    <a:pt x="195088" y="879006"/>
                    <a:pt x="218300" y="846233"/>
                  </a:cubicBezTo>
                  <a:cubicBezTo>
                    <a:pt x="241512" y="813459"/>
                    <a:pt x="272097" y="756380"/>
                    <a:pt x="283156" y="719920"/>
                  </a:cubicBezTo>
                  <a:cubicBezTo>
                    <a:pt x="294215" y="683460"/>
                    <a:pt x="325203" y="493789"/>
                    <a:pt x="325203" y="493789"/>
                  </a:cubicBezTo>
                  <a:lnTo>
                    <a:pt x="330387" y="389191"/>
                  </a:lnTo>
                  <a:cubicBezTo>
                    <a:pt x="330387" y="389191"/>
                    <a:pt x="324513" y="321052"/>
                    <a:pt x="369843" y="215359"/>
                  </a:cubicBezTo>
                  <a:cubicBezTo>
                    <a:pt x="415173" y="109666"/>
                    <a:pt x="403020" y="105980"/>
                    <a:pt x="403020" y="105980"/>
                  </a:cubicBezTo>
                  <a:lnTo>
                    <a:pt x="623276" y="79889"/>
                  </a:lnTo>
                  <a:cubicBezTo>
                    <a:pt x="623276" y="79889"/>
                    <a:pt x="753678" y="0"/>
                    <a:pt x="911670" y="47922"/>
                  </a:cubicBezTo>
                  <a:lnTo>
                    <a:pt x="1022144" y="121245"/>
                  </a:lnTo>
                  <a:cubicBezTo>
                    <a:pt x="1022144" y="121245"/>
                    <a:pt x="1063384" y="160297"/>
                    <a:pt x="1152143" y="173948"/>
                  </a:cubicBezTo>
                  <a:cubicBezTo>
                    <a:pt x="1240902" y="187599"/>
                    <a:pt x="1321194" y="185410"/>
                    <a:pt x="1321194" y="185410"/>
                  </a:cubicBezTo>
                  <a:cubicBezTo>
                    <a:pt x="1321194" y="185410"/>
                    <a:pt x="1398894" y="235521"/>
                    <a:pt x="1467033" y="229646"/>
                  </a:cubicBezTo>
                  <a:lnTo>
                    <a:pt x="1519332" y="232238"/>
                  </a:lnTo>
                  <a:lnTo>
                    <a:pt x="1543638" y="239611"/>
                  </a:lnTo>
                  <a:cubicBezTo>
                    <a:pt x="1543638" y="239611"/>
                    <a:pt x="1587471" y="226364"/>
                    <a:pt x="1604405" y="258043"/>
                  </a:cubicBezTo>
                  <a:cubicBezTo>
                    <a:pt x="1604405" y="258043"/>
                    <a:pt x="1636084" y="241109"/>
                    <a:pt x="1668857" y="264321"/>
                  </a:cubicBezTo>
                  <a:cubicBezTo>
                    <a:pt x="1668857" y="264321"/>
                    <a:pt x="1749149" y="262133"/>
                    <a:pt x="1749149" y="262133"/>
                  </a:cubicBezTo>
                  <a:cubicBezTo>
                    <a:pt x="1749149" y="262133"/>
                    <a:pt x="1834222" y="287937"/>
                    <a:pt x="1834222" y="287937"/>
                  </a:cubicBezTo>
                  <a:lnTo>
                    <a:pt x="1911922" y="338048"/>
                  </a:lnTo>
                  <a:lnTo>
                    <a:pt x="2142833" y="408088"/>
                  </a:lnTo>
                  <a:lnTo>
                    <a:pt x="2268052" y="432798"/>
                  </a:lnTo>
                  <a:lnTo>
                    <a:pt x="2309292" y="471849"/>
                  </a:lnTo>
                  <a:lnTo>
                    <a:pt x="2389584" y="469661"/>
                  </a:lnTo>
                  <a:lnTo>
                    <a:pt x="2542795" y="489590"/>
                  </a:lnTo>
                  <a:close/>
                </a:path>
              </a:pathLst>
            </a:custGeom>
            <a:blipFill>
              <a:blip r:embed="rId6"/>
              <a:stretch>
                <a:fillRect l="-13449" t="-7126" r="-15277" b="-5365"/>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8" name="Group 8"/>
          <p:cNvGrpSpPr>
            <a:grpSpLocks noChangeAspect="1"/>
          </p:cNvGrpSpPr>
          <p:nvPr/>
        </p:nvGrpSpPr>
        <p:grpSpPr>
          <a:xfrm rot="-1733462">
            <a:off x="-9739140" y="-2892251"/>
            <a:ext cx="10325542" cy="7151394"/>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50618" b="-50618"/>
              </a:stretch>
            </a:blipFill>
          </p:spPr>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id="11" name="Freeform 11"/>
          <p:cNvSpPr/>
          <p:nvPr/>
        </p:nvSpPr>
        <p:spPr>
          <a:xfrm rot="-6687178">
            <a:off x="-889843" y="20255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9">
              <a:alphaModFix amt="88000"/>
            </a:blip>
            <a:stretch>
              <a:fillRect/>
            </a:stretch>
          </a:blipFill>
        </p:spPr>
      </p:sp>
      <p:sp>
        <p:nvSpPr>
          <p:cNvPr id="12" name="Freeform 12"/>
          <p:cNvSpPr/>
          <p:nvPr/>
        </p:nvSpPr>
        <p:spPr>
          <a:xfrm rot="-6562486">
            <a:off x="786081" y="170972"/>
            <a:ext cx="962168" cy="2348112"/>
          </a:xfrm>
          <a:custGeom>
            <a:avLst/>
            <a:gdLst/>
            <a:ahLst/>
            <a:cxnLst/>
            <a:rect l="l" t="t" r="r" b="b"/>
            <a:pathLst>
              <a:path w="962168" h="2348112">
                <a:moveTo>
                  <a:pt x="0" y="0"/>
                </a:moveTo>
                <a:lnTo>
                  <a:pt x="962168" y="0"/>
                </a:lnTo>
                <a:lnTo>
                  <a:pt x="962168" y="2348112"/>
                </a:lnTo>
                <a:lnTo>
                  <a:pt x="0" y="2348112"/>
                </a:lnTo>
                <a:lnTo>
                  <a:pt x="0" y="0"/>
                </a:lnTo>
                <a:close/>
              </a:path>
            </a:pathLst>
          </a:custGeom>
          <a:blipFill>
            <a:blip r:embed="rId10">
              <a:alphaModFix amt="88000"/>
            </a:blip>
            <a:stretch>
              <a:fillRect/>
            </a:stretch>
          </a:blipFill>
        </p:spPr>
      </p:sp>
      <p:sp>
        <p:nvSpPr>
          <p:cNvPr id="13" name="Freeform 13"/>
          <p:cNvSpPr/>
          <p:nvPr/>
        </p:nvSpPr>
        <p:spPr>
          <a:xfrm>
            <a:off x="8205685" y="8714251"/>
            <a:ext cx="2642069" cy="3145497"/>
          </a:xfrm>
          <a:custGeom>
            <a:avLst/>
            <a:gdLst/>
            <a:ahLst/>
            <a:cxnLst/>
            <a:rect l="l" t="t" r="r" b="b"/>
            <a:pathLst>
              <a:path w="2642069" h="3145497">
                <a:moveTo>
                  <a:pt x="0" y="0"/>
                </a:moveTo>
                <a:lnTo>
                  <a:pt x="2642070" y="0"/>
                </a:lnTo>
                <a:lnTo>
                  <a:pt x="2642070" y="3145498"/>
                </a:lnTo>
                <a:lnTo>
                  <a:pt x="0" y="31454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TextBox 14"/>
          <p:cNvSpPr txBox="1"/>
          <p:nvPr/>
        </p:nvSpPr>
        <p:spPr>
          <a:xfrm>
            <a:off x="1028700" y="5255060"/>
            <a:ext cx="15490409" cy="3101975"/>
          </a:xfrm>
          <a:prstGeom prst="rect">
            <a:avLst/>
          </a:prstGeom>
        </p:spPr>
        <p:txBody>
          <a:bodyPr lIns="0" tIns="0" rIns="0" bIns="0" rtlCol="0" anchor="t">
            <a:spAutoFit/>
          </a:bodyPr>
          <a:lstStyle/>
          <a:p>
            <a:pPr algn="just">
              <a:lnSpc>
                <a:spcPts val="4900"/>
              </a:lnSpc>
            </a:pPr>
            <a:r>
              <a:rPr lang="en-US" sz="3500">
                <a:solidFill>
                  <a:srgbClr val="000000"/>
                </a:solidFill>
                <a:latin typeface="Arimo Bold"/>
              </a:rPr>
              <a:t>        </a:t>
            </a:r>
            <a:r>
              <a:rPr lang="en-US" sz="3500">
                <a:solidFill>
                  <a:srgbClr val="000000"/>
                </a:solidFill>
                <a:latin typeface="Arimo"/>
              </a:rPr>
              <a:t> Lực lượng quân Đồng minh tiến hành phản công trên khắp các mặt trận</a:t>
            </a:r>
          </a:p>
          <a:p>
            <a:pPr algn="just">
              <a:lnSpc>
                <a:spcPts val="4900"/>
              </a:lnSpc>
            </a:pPr>
            <a:endParaRPr lang="en-US" sz="3500">
              <a:solidFill>
                <a:srgbClr val="000000"/>
              </a:solidFill>
              <a:latin typeface="Arimo"/>
            </a:endParaRPr>
          </a:p>
          <a:p>
            <a:pPr algn="just">
              <a:lnSpc>
                <a:spcPts val="4900"/>
              </a:lnSpc>
              <a:spcBef>
                <a:spcPct val="0"/>
              </a:spcBef>
            </a:pPr>
            <a:r>
              <a:rPr lang="en-US" sz="3500">
                <a:solidFill>
                  <a:srgbClr val="000000"/>
                </a:solidFill>
                <a:latin typeface="Arimo"/>
              </a:rPr>
              <a:t>        Các thủ phạm gây ra chiến tranh: quân phát xít Đức, phát xít Italia, quân phiệt Nhật trong các giai đoạn này đã dần mất đi hết những ưu thế ban đầu ở trên khắp các chiến trường và rơi vào thế phòng thủ, bị động</a:t>
            </a:r>
          </a:p>
        </p:txBody>
      </p:sp>
      <p:sp>
        <p:nvSpPr>
          <p:cNvPr id="15" name="TextBox 15"/>
          <p:cNvSpPr txBox="1"/>
          <p:nvPr/>
        </p:nvSpPr>
        <p:spPr>
          <a:xfrm>
            <a:off x="2534331" y="2589720"/>
            <a:ext cx="13984778" cy="1863725"/>
          </a:xfrm>
          <a:prstGeom prst="rect">
            <a:avLst/>
          </a:prstGeom>
        </p:spPr>
        <p:txBody>
          <a:bodyPr lIns="0" tIns="0" rIns="0" bIns="0" rtlCol="0" anchor="t">
            <a:spAutoFit/>
          </a:bodyPr>
          <a:lstStyle/>
          <a:p>
            <a:pPr algn="just">
              <a:lnSpc>
                <a:spcPts val="4900"/>
              </a:lnSpc>
              <a:spcBef>
                <a:spcPct val="0"/>
              </a:spcBef>
            </a:pPr>
            <a:r>
              <a:rPr lang="en-US" sz="3500">
                <a:solidFill>
                  <a:srgbClr val="000000"/>
                </a:solidFill>
                <a:latin typeface="Arimo Bold"/>
              </a:rPr>
              <a:t>       Sự hình thành và tham gia của Mặt trận Đồng minh, đặc biệt với vai trò của Liên Xô, Mỹ, Anh đã tạo ra sự thay đổi trong tương quan lực lượng trong chiến tranh thế giới thứ hai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a:off x="1028700" y="3145118"/>
            <a:ext cx="942753" cy="894830"/>
          </a:xfrm>
          <a:custGeom>
            <a:avLst/>
            <a:gdLst/>
            <a:ahLst/>
            <a:cxnLst/>
            <a:rect l="l" t="t" r="r" b="b"/>
            <a:pathLst>
              <a:path w="942753" h="894830">
                <a:moveTo>
                  <a:pt x="0" y="0"/>
                </a:moveTo>
                <a:lnTo>
                  <a:pt x="942753" y="0"/>
                </a:lnTo>
                <a:lnTo>
                  <a:pt x="942753" y="894830"/>
                </a:lnTo>
                <a:lnTo>
                  <a:pt x="0" y="894830"/>
                </a:lnTo>
                <a:lnTo>
                  <a:pt x="0" y="0"/>
                </a:lnTo>
                <a:close/>
              </a:path>
            </a:pathLst>
          </a:custGeom>
          <a:blipFill>
            <a:blip r:embed="rId3"/>
            <a:stretch>
              <a:fillRect/>
            </a:stretch>
          </a:blipFill>
        </p:spPr>
      </p:sp>
      <p:sp>
        <p:nvSpPr>
          <p:cNvPr id="4" name="TextBox 4"/>
          <p:cNvSpPr txBox="1"/>
          <p:nvPr/>
        </p:nvSpPr>
        <p:spPr>
          <a:xfrm>
            <a:off x="0" y="269166"/>
            <a:ext cx="16208702" cy="2195862"/>
          </a:xfrm>
          <a:prstGeom prst="rect">
            <a:avLst/>
          </a:prstGeom>
        </p:spPr>
        <p:txBody>
          <a:bodyPr lIns="0" tIns="0" rIns="0" bIns="0" rtlCol="0" anchor="t">
            <a:spAutoFit/>
          </a:bodyPr>
          <a:lstStyle/>
          <a:p>
            <a:pPr algn="ctr">
              <a:lnSpc>
                <a:spcPts val="16131"/>
              </a:lnSpc>
              <a:spcBef>
                <a:spcPct val="0"/>
              </a:spcBef>
            </a:pPr>
            <a:r>
              <a:rPr lang="en-US" sz="11522">
                <a:solidFill>
                  <a:srgbClr val="28190F"/>
                </a:solidFill>
                <a:latin typeface="Times New Roman"/>
              </a:rPr>
              <a:t>Phần 3: Kết luận chung</a:t>
            </a:r>
          </a:p>
        </p:txBody>
      </p:sp>
      <p:sp>
        <p:nvSpPr>
          <p:cNvPr id="5" name="TextBox 5"/>
          <p:cNvSpPr txBox="1"/>
          <p:nvPr/>
        </p:nvSpPr>
        <p:spPr>
          <a:xfrm>
            <a:off x="2812551" y="2828438"/>
            <a:ext cx="15092559" cy="1509141"/>
          </a:xfrm>
          <a:prstGeom prst="rect">
            <a:avLst/>
          </a:prstGeom>
        </p:spPr>
        <p:txBody>
          <a:bodyPr lIns="0" tIns="0" rIns="0" bIns="0" rtlCol="0" anchor="t">
            <a:spAutoFit/>
          </a:bodyPr>
          <a:lstStyle/>
          <a:p>
            <a:pPr algn="just">
              <a:lnSpc>
                <a:spcPts val="4032"/>
              </a:lnSpc>
            </a:pPr>
            <a:r>
              <a:rPr lang="en-US" sz="3200" spc="-70">
                <a:solidFill>
                  <a:srgbClr val="000000"/>
                </a:solidFill>
                <a:latin typeface="Cabin"/>
              </a:rPr>
              <a:t>Quan hệ quốc tế dẫn đến chiến tranh thế giới thứ hai về bản chất  là sự đối lập giữa ba khối: Đức-Ý-Nhật, Mĩ-Anh-Pháp, Liên Xô. Sự đối lập đó đã tạo nên những mâu thuẫn không thể dung hòa và là nguyên nhân sâu xa dẫn tới sự bùng nổ chiến tranh</a:t>
            </a:r>
          </a:p>
        </p:txBody>
      </p:sp>
      <p:sp>
        <p:nvSpPr>
          <p:cNvPr id="6" name="TextBox 6"/>
          <p:cNvSpPr txBox="1"/>
          <p:nvPr/>
        </p:nvSpPr>
        <p:spPr>
          <a:xfrm>
            <a:off x="2812551" y="7138410"/>
            <a:ext cx="14304753" cy="1661795"/>
          </a:xfrm>
          <a:prstGeom prst="rect">
            <a:avLst/>
          </a:prstGeom>
        </p:spPr>
        <p:txBody>
          <a:bodyPr lIns="0" tIns="0" rIns="0" bIns="0" rtlCol="0" anchor="t">
            <a:spAutoFit/>
          </a:bodyPr>
          <a:lstStyle/>
          <a:p>
            <a:pPr algn="just">
              <a:lnSpc>
                <a:spcPts val="4480"/>
              </a:lnSpc>
            </a:pPr>
            <a:r>
              <a:rPr lang="en-US" sz="3200">
                <a:solidFill>
                  <a:srgbClr val="000000"/>
                </a:solidFill>
                <a:latin typeface="Cabin"/>
              </a:rPr>
              <a:t>Quan hệ quốc tế trong chiến tranh thế giới thứ hai phản ánh mối quan hệ giữa các lực lượng chủ yếu là: lực lượng phát xít, lực lượng chủ nghĩa đế quốc, Liên Xô và các lực lượng dân chủ hòa bình và tiến bộ</a:t>
            </a:r>
          </a:p>
        </p:txBody>
      </p:sp>
      <p:sp>
        <p:nvSpPr>
          <p:cNvPr id="7" name="Freeform 7"/>
          <p:cNvSpPr/>
          <p:nvPr/>
        </p:nvSpPr>
        <p:spPr>
          <a:xfrm>
            <a:off x="1169941" y="7550467"/>
            <a:ext cx="942753" cy="894830"/>
          </a:xfrm>
          <a:custGeom>
            <a:avLst/>
            <a:gdLst/>
            <a:ahLst/>
            <a:cxnLst/>
            <a:rect l="l" t="t" r="r" b="b"/>
            <a:pathLst>
              <a:path w="942753" h="894830">
                <a:moveTo>
                  <a:pt x="0" y="0"/>
                </a:moveTo>
                <a:lnTo>
                  <a:pt x="942753" y="0"/>
                </a:lnTo>
                <a:lnTo>
                  <a:pt x="942753" y="894830"/>
                </a:lnTo>
                <a:lnTo>
                  <a:pt x="0" y="894830"/>
                </a:lnTo>
                <a:lnTo>
                  <a:pt x="0" y="0"/>
                </a:lnTo>
                <a:close/>
              </a:path>
            </a:pathLst>
          </a:custGeom>
          <a:blipFill>
            <a:blip r:embed="rId3"/>
            <a:stretch>
              <a:fillRect/>
            </a:stretch>
          </a:blipFill>
        </p:spPr>
      </p:sp>
      <p:sp>
        <p:nvSpPr>
          <p:cNvPr id="8" name="TextBox 8"/>
          <p:cNvSpPr txBox="1"/>
          <p:nvPr/>
        </p:nvSpPr>
        <p:spPr>
          <a:xfrm>
            <a:off x="2812551" y="4884096"/>
            <a:ext cx="14715916" cy="2013966"/>
          </a:xfrm>
          <a:prstGeom prst="rect">
            <a:avLst/>
          </a:prstGeom>
        </p:spPr>
        <p:txBody>
          <a:bodyPr lIns="0" tIns="0" rIns="0" bIns="0" rtlCol="0" anchor="t">
            <a:spAutoFit/>
          </a:bodyPr>
          <a:lstStyle/>
          <a:p>
            <a:pPr algn="just">
              <a:lnSpc>
                <a:spcPts val="4032"/>
              </a:lnSpc>
            </a:pPr>
            <a:r>
              <a:rPr lang="en-US" sz="3200" spc="-70">
                <a:solidFill>
                  <a:srgbClr val="000000"/>
                </a:solidFill>
                <a:latin typeface="Cabin"/>
              </a:rPr>
              <a:t>Thủ phạm gây ra cuộc chiến tranh thế giới thứ 2 là CNPX Đức, Ý, và quân phiệt Nhật nhưng các nước Anh Pháp Mỹ phải chịu 1 phần trách nhiệm cho sự bùng nổ của cuộc chiến tranh này</a:t>
            </a:r>
          </a:p>
          <a:p>
            <a:pPr algn="just">
              <a:lnSpc>
                <a:spcPts val="4032"/>
              </a:lnSpc>
            </a:pPr>
            <a:endParaRPr lang="en-US" sz="3200" spc="-70">
              <a:solidFill>
                <a:srgbClr val="000000"/>
              </a:solidFill>
              <a:latin typeface="Cabin"/>
            </a:endParaRPr>
          </a:p>
        </p:txBody>
      </p:sp>
      <p:sp>
        <p:nvSpPr>
          <p:cNvPr id="9" name="Freeform 9"/>
          <p:cNvSpPr/>
          <p:nvPr/>
        </p:nvSpPr>
        <p:spPr>
          <a:xfrm>
            <a:off x="1028700" y="4903146"/>
            <a:ext cx="942753" cy="894830"/>
          </a:xfrm>
          <a:custGeom>
            <a:avLst/>
            <a:gdLst/>
            <a:ahLst/>
            <a:cxnLst/>
            <a:rect l="l" t="t" r="r" b="b"/>
            <a:pathLst>
              <a:path w="942753" h="894830">
                <a:moveTo>
                  <a:pt x="0" y="0"/>
                </a:moveTo>
                <a:lnTo>
                  <a:pt x="942753" y="0"/>
                </a:lnTo>
                <a:lnTo>
                  <a:pt x="942753" y="894830"/>
                </a:lnTo>
                <a:lnTo>
                  <a:pt x="0" y="894830"/>
                </a:lnTo>
                <a:lnTo>
                  <a:pt x="0" y="0"/>
                </a:lnTo>
                <a:close/>
              </a:path>
            </a:pathLst>
          </a:custGeom>
          <a:blipFill>
            <a:blip r:embed="rId3"/>
            <a:stretch>
              <a:fillRect/>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a:off x="1028700" y="3145118"/>
            <a:ext cx="942753" cy="894830"/>
          </a:xfrm>
          <a:custGeom>
            <a:avLst/>
            <a:gdLst/>
            <a:ahLst/>
            <a:cxnLst/>
            <a:rect l="l" t="t" r="r" b="b"/>
            <a:pathLst>
              <a:path w="942753" h="894830">
                <a:moveTo>
                  <a:pt x="0" y="0"/>
                </a:moveTo>
                <a:lnTo>
                  <a:pt x="942753" y="0"/>
                </a:lnTo>
                <a:lnTo>
                  <a:pt x="942753" y="894830"/>
                </a:lnTo>
                <a:lnTo>
                  <a:pt x="0" y="894830"/>
                </a:lnTo>
                <a:lnTo>
                  <a:pt x="0" y="0"/>
                </a:lnTo>
                <a:close/>
              </a:path>
            </a:pathLst>
          </a:custGeom>
          <a:blipFill>
            <a:blip r:embed="rId3"/>
            <a:stretch>
              <a:fillRect/>
            </a:stretch>
          </a:blipFill>
        </p:spPr>
      </p:sp>
      <p:sp>
        <p:nvSpPr>
          <p:cNvPr id="4" name="TextBox 4"/>
          <p:cNvSpPr txBox="1"/>
          <p:nvPr/>
        </p:nvSpPr>
        <p:spPr>
          <a:xfrm>
            <a:off x="0" y="269166"/>
            <a:ext cx="16208702" cy="2195862"/>
          </a:xfrm>
          <a:prstGeom prst="rect">
            <a:avLst/>
          </a:prstGeom>
        </p:spPr>
        <p:txBody>
          <a:bodyPr lIns="0" tIns="0" rIns="0" bIns="0" rtlCol="0" anchor="t">
            <a:spAutoFit/>
          </a:bodyPr>
          <a:lstStyle/>
          <a:p>
            <a:pPr algn="ctr">
              <a:lnSpc>
                <a:spcPts val="16131"/>
              </a:lnSpc>
              <a:spcBef>
                <a:spcPct val="0"/>
              </a:spcBef>
            </a:pPr>
            <a:r>
              <a:rPr lang="en-US" sz="11522">
                <a:solidFill>
                  <a:srgbClr val="28190F"/>
                </a:solidFill>
                <a:latin typeface="Times New Roman"/>
              </a:rPr>
              <a:t>Phần 3: Kết luận chung</a:t>
            </a:r>
          </a:p>
        </p:txBody>
      </p:sp>
      <p:sp>
        <p:nvSpPr>
          <p:cNvPr id="5" name="TextBox 5"/>
          <p:cNvSpPr txBox="1"/>
          <p:nvPr/>
        </p:nvSpPr>
        <p:spPr>
          <a:xfrm>
            <a:off x="2812551" y="2828438"/>
            <a:ext cx="15092559" cy="2013966"/>
          </a:xfrm>
          <a:prstGeom prst="rect">
            <a:avLst/>
          </a:prstGeom>
        </p:spPr>
        <p:txBody>
          <a:bodyPr lIns="0" tIns="0" rIns="0" bIns="0" rtlCol="0" anchor="t">
            <a:spAutoFit/>
          </a:bodyPr>
          <a:lstStyle/>
          <a:p>
            <a:pPr algn="just">
              <a:lnSpc>
                <a:spcPts val="4032"/>
              </a:lnSpc>
            </a:pPr>
            <a:r>
              <a:rPr lang="en-US" sz="3200" spc="-70">
                <a:solidFill>
                  <a:srgbClr val="000000"/>
                </a:solidFill>
                <a:latin typeface="Cabin"/>
              </a:rPr>
              <a:t>Trong sự nghiệp tiêu diệt chủ nghĩa Phát Xít vai trò của LX, Mĩ, Anh đóng vai trò quan trọng nhất, đồng thời 3 nước này cũng sẽ chi phối đến việc hình thành trật tự mới sau chiến tranh thế giới 2.</a:t>
            </a:r>
          </a:p>
          <a:p>
            <a:pPr algn="just">
              <a:lnSpc>
                <a:spcPts val="4032"/>
              </a:lnSpc>
            </a:pPr>
            <a:endParaRPr lang="en-US" sz="3200" spc="-70">
              <a:solidFill>
                <a:srgbClr val="000000"/>
              </a:solidFill>
              <a:latin typeface="Cabin"/>
            </a:endParaRPr>
          </a:p>
        </p:txBody>
      </p:sp>
      <p:sp>
        <p:nvSpPr>
          <p:cNvPr id="6" name="Freeform 6"/>
          <p:cNvSpPr/>
          <p:nvPr/>
        </p:nvSpPr>
        <p:spPr>
          <a:xfrm>
            <a:off x="1028700" y="4903146"/>
            <a:ext cx="942753" cy="894830"/>
          </a:xfrm>
          <a:custGeom>
            <a:avLst/>
            <a:gdLst/>
            <a:ahLst/>
            <a:cxnLst/>
            <a:rect l="l" t="t" r="r" b="b"/>
            <a:pathLst>
              <a:path w="942753" h="894830">
                <a:moveTo>
                  <a:pt x="0" y="0"/>
                </a:moveTo>
                <a:lnTo>
                  <a:pt x="942753" y="0"/>
                </a:lnTo>
                <a:lnTo>
                  <a:pt x="942753" y="894830"/>
                </a:lnTo>
                <a:lnTo>
                  <a:pt x="0" y="894830"/>
                </a:lnTo>
                <a:lnTo>
                  <a:pt x="0" y="0"/>
                </a:lnTo>
                <a:close/>
              </a:path>
            </a:pathLst>
          </a:custGeom>
          <a:blipFill>
            <a:blip r:embed="rId3"/>
            <a:stretch>
              <a:fillRect/>
            </a:stretch>
          </a:blipFill>
        </p:spPr>
      </p:sp>
      <p:sp>
        <p:nvSpPr>
          <p:cNvPr id="7" name="TextBox 7"/>
          <p:cNvSpPr txBox="1"/>
          <p:nvPr/>
        </p:nvSpPr>
        <p:spPr>
          <a:xfrm>
            <a:off x="2812551" y="5086350"/>
            <a:ext cx="15092559" cy="1099820"/>
          </a:xfrm>
          <a:prstGeom prst="rect">
            <a:avLst/>
          </a:prstGeom>
        </p:spPr>
        <p:txBody>
          <a:bodyPr lIns="0" tIns="0" rIns="0" bIns="0" rtlCol="0" anchor="t">
            <a:spAutoFit/>
          </a:bodyPr>
          <a:lstStyle/>
          <a:p>
            <a:pPr algn="just">
              <a:lnSpc>
                <a:spcPts val="4480"/>
              </a:lnSpc>
            </a:pPr>
            <a:r>
              <a:rPr lang="en-US" sz="3200">
                <a:solidFill>
                  <a:srgbClr val="000000"/>
                </a:solidFill>
                <a:latin typeface="Cabin"/>
              </a:rPr>
              <a:t>Các quyết định của hội nghị Ianta và những thỏa thuận sau đó đã trở thành khuôn khổ của trật tự thế giới mới – Trật tự 2 cực Ianta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sp>
      <p:sp>
        <p:nvSpPr>
          <p:cNvPr id="7" name="Freeform 7"/>
          <p:cNvSpPr/>
          <p:nvPr/>
        </p:nvSpPr>
        <p:spPr>
          <a:xfrm>
            <a:off x="11458881" y="1495924"/>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sp>
      <p:sp>
        <p:nvSpPr>
          <p:cNvPr id="8" name="TextBox 8"/>
          <p:cNvSpPr txBox="1"/>
          <p:nvPr/>
        </p:nvSpPr>
        <p:spPr>
          <a:xfrm>
            <a:off x="2695270" y="2282314"/>
            <a:ext cx="8763611" cy="5524596"/>
          </a:xfrm>
          <a:prstGeom prst="rect">
            <a:avLst/>
          </a:prstGeom>
        </p:spPr>
        <p:txBody>
          <a:bodyPr lIns="0" tIns="0" rIns="0" bIns="0" rtlCol="0" anchor="t">
            <a:spAutoFit/>
          </a:bodyPr>
          <a:lstStyle/>
          <a:p>
            <a:pPr algn="ctr">
              <a:lnSpc>
                <a:spcPts val="19145"/>
              </a:lnSpc>
            </a:pPr>
            <a:r>
              <a:rPr lang="en-US" sz="22262" spc="244">
                <a:solidFill>
                  <a:srgbClr val="402B2B"/>
                </a:solidFill>
                <a:latin typeface="Times New Roman"/>
              </a:rPr>
              <a:t>Thank</a:t>
            </a:r>
          </a:p>
          <a:p>
            <a:pPr algn="ctr">
              <a:lnSpc>
                <a:spcPts val="19145"/>
              </a:lnSpc>
            </a:pPr>
            <a:r>
              <a:rPr lang="en-US" sz="22262" spc="244">
                <a:solidFill>
                  <a:srgbClr val="402B2B"/>
                </a:solidFill>
                <a:latin typeface="Times New Roman"/>
              </a:rPr>
              <a:t>you!</a:t>
            </a:r>
          </a:p>
        </p:txBody>
      </p:sp>
      <p:grpSp>
        <p:nvGrpSpPr>
          <p:cNvPr id="9" name="Group 9"/>
          <p:cNvGrpSpPr/>
          <p:nvPr/>
        </p:nvGrpSpPr>
        <p:grpSpPr>
          <a:xfrm>
            <a:off x="4329016" y="8380473"/>
            <a:ext cx="5496119" cy="86142"/>
            <a:chOff x="0" y="0"/>
            <a:chExt cx="7328159" cy="114856"/>
          </a:xfrm>
        </p:grpSpPr>
        <p:sp>
          <p:nvSpPr>
            <p:cNvPr id="10" name="Freeform 10"/>
            <p:cNvSpPr/>
            <p:nvPr/>
          </p:nvSpPr>
          <p:spPr>
            <a:xfrm>
              <a:off x="0" y="0"/>
              <a:ext cx="3715927" cy="114856"/>
            </a:xfrm>
            <a:custGeom>
              <a:avLst/>
              <a:gdLst/>
              <a:ahLst/>
              <a:cxnLst/>
              <a:rect l="l" t="t" r="r" b="b"/>
              <a:pathLst>
                <a:path w="3715927" h="114856">
                  <a:moveTo>
                    <a:pt x="0" y="0"/>
                  </a:moveTo>
                  <a:lnTo>
                    <a:pt x="3715927" y="0"/>
                  </a:lnTo>
                  <a:lnTo>
                    <a:pt x="3715927" y="114856"/>
                  </a:lnTo>
                  <a:lnTo>
                    <a:pt x="0" y="114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3612232" y="0"/>
              <a:ext cx="3715927" cy="114856"/>
            </a:xfrm>
            <a:custGeom>
              <a:avLst/>
              <a:gdLst/>
              <a:ahLst/>
              <a:cxnLst/>
              <a:rect l="l" t="t" r="r" b="b"/>
              <a:pathLst>
                <a:path w="3715927" h="114856">
                  <a:moveTo>
                    <a:pt x="0" y="0"/>
                  </a:moveTo>
                  <a:lnTo>
                    <a:pt x="3715927" y="0"/>
                  </a:lnTo>
                  <a:lnTo>
                    <a:pt x="3715927" y="114856"/>
                  </a:lnTo>
                  <a:lnTo>
                    <a:pt x="0" y="114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213070">
            <a:off x="1683141" y="15367"/>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3"/>
            <a:stretch>
              <a:fillRect/>
            </a:stretch>
          </a:blipFill>
        </p:spPr>
      </p:sp>
      <p:sp>
        <p:nvSpPr>
          <p:cNvPr id="4" name="Freeform 4"/>
          <p:cNvSpPr/>
          <p:nvPr/>
        </p:nvSpPr>
        <p:spPr>
          <a:xfrm rot="5400000" flipV="1">
            <a:off x="4754356" y="557717"/>
            <a:ext cx="15194115" cy="13665830"/>
          </a:xfrm>
          <a:custGeom>
            <a:avLst/>
            <a:gdLst/>
            <a:ahLst/>
            <a:cxnLst/>
            <a:rect l="l" t="t" r="r" b="b"/>
            <a:pathLst>
              <a:path w="15194115" h="13665830">
                <a:moveTo>
                  <a:pt x="0" y="13665830"/>
                </a:moveTo>
                <a:lnTo>
                  <a:pt x="15194115" y="13665830"/>
                </a:lnTo>
                <a:lnTo>
                  <a:pt x="15194115" y="0"/>
                </a:lnTo>
                <a:lnTo>
                  <a:pt x="0" y="0"/>
                </a:lnTo>
                <a:lnTo>
                  <a:pt x="0" y="13665830"/>
                </a:lnTo>
                <a:close/>
              </a:path>
            </a:pathLst>
          </a:custGeom>
          <a:blipFill>
            <a:blip r:embed="rId4"/>
            <a:stretch>
              <a:fillRect l="-17412" r="-17412"/>
            </a:stretch>
          </a:blipFill>
        </p:spPr>
      </p:sp>
      <p:sp>
        <p:nvSpPr>
          <p:cNvPr id="5" name="Freeform 5"/>
          <p:cNvSpPr/>
          <p:nvPr/>
        </p:nvSpPr>
        <p:spPr>
          <a:xfrm>
            <a:off x="16565980" y="-2311219"/>
            <a:ext cx="4569612" cy="4209589"/>
          </a:xfrm>
          <a:custGeom>
            <a:avLst/>
            <a:gdLst/>
            <a:ahLst/>
            <a:cxnLst/>
            <a:rect l="l" t="t" r="r" b="b"/>
            <a:pathLst>
              <a:path w="4569612" h="4209589">
                <a:moveTo>
                  <a:pt x="0" y="0"/>
                </a:moveTo>
                <a:lnTo>
                  <a:pt x="4569612" y="0"/>
                </a:lnTo>
                <a:lnTo>
                  <a:pt x="4569612" y="4209588"/>
                </a:lnTo>
                <a:lnTo>
                  <a:pt x="0" y="4209588"/>
                </a:lnTo>
                <a:lnTo>
                  <a:pt x="0" y="0"/>
                </a:lnTo>
                <a:close/>
              </a:path>
            </a:pathLst>
          </a:custGeom>
          <a:blipFill>
            <a:blip r:embed="rId5"/>
            <a:stretch>
              <a:fillRect t="-237906"/>
            </a:stretch>
          </a:blipFill>
        </p:spPr>
      </p:sp>
      <p:grpSp>
        <p:nvGrpSpPr>
          <p:cNvPr id="6" name="Group 6"/>
          <p:cNvGrpSpPr/>
          <p:nvPr/>
        </p:nvGrpSpPr>
        <p:grpSpPr>
          <a:xfrm>
            <a:off x="6824573" y="4752673"/>
            <a:ext cx="3632979" cy="2637959"/>
            <a:chOff x="0" y="0"/>
            <a:chExt cx="956834" cy="694771"/>
          </a:xfrm>
        </p:grpSpPr>
        <p:sp>
          <p:nvSpPr>
            <p:cNvPr id="7" name="Freeform 7"/>
            <p:cNvSpPr/>
            <p:nvPr/>
          </p:nvSpPr>
          <p:spPr>
            <a:xfrm>
              <a:off x="0" y="0"/>
              <a:ext cx="956834" cy="694771"/>
            </a:xfrm>
            <a:custGeom>
              <a:avLst/>
              <a:gdLst/>
              <a:ahLst/>
              <a:cxnLst/>
              <a:rect l="l" t="t" r="r" b="b"/>
              <a:pathLst>
                <a:path w="956834" h="694771">
                  <a:moveTo>
                    <a:pt x="0" y="0"/>
                  </a:moveTo>
                  <a:lnTo>
                    <a:pt x="956834" y="0"/>
                  </a:lnTo>
                  <a:lnTo>
                    <a:pt x="956834" y="694771"/>
                  </a:lnTo>
                  <a:lnTo>
                    <a:pt x="0" y="694771"/>
                  </a:lnTo>
                  <a:close/>
                </a:path>
              </a:pathLst>
            </a:custGeom>
            <a:solidFill>
              <a:srgbClr val="C58055"/>
            </a:solidFill>
          </p:spPr>
        </p:sp>
        <p:sp>
          <p:nvSpPr>
            <p:cNvPr id="8" name="TextBox 8"/>
            <p:cNvSpPr txBox="1"/>
            <p:nvPr/>
          </p:nvSpPr>
          <p:spPr>
            <a:xfrm>
              <a:off x="0" y="-47625"/>
              <a:ext cx="956834" cy="742396"/>
            </a:xfrm>
            <a:prstGeom prst="rect">
              <a:avLst/>
            </a:prstGeom>
          </p:spPr>
          <p:txBody>
            <a:bodyPr lIns="50800" tIns="50800" rIns="50800" bIns="50800" rtlCol="0" anchor="ctr"/>
            <a:lstStyle/>
            <a:p>
              <a:pPr algn="just">
                <a:lnSpc>
                  <a:spcPts val="3963"/>
                </a:lnSpc>
              </a:pPr>
              <a:r>
                <a:rPr lang="en-US" sz="2830">
                  <a:solidFill>
                    <a:srgbClr val="000000"/>
                  </a:solidFill>
                  <a:latin typeface="Cabin"/>
                </a:rPr>
                <a:t>Do cuộc khủng hoảng kinh tế thế giới 1929 -1933 </a:t>
              </a:r>
            </a:p>
          </p:txBody>
        </p:sp>
      </p:grpSp>
      <p:grpSp>
        <p:nvGrpSpPr>
          <p:cNvPr id="9" name="Group 9"/>
          <p:cNvGrpSpPr/>
          <p:nvPr/>
        </p:nvGrpSpPr>
        <p:grpSpPr>
          <a:xfrm>
            <a:off x="13523883" y="4575774"/>
            <a:ext cx="4207534" cy="3086100"/>
            <a:chOff x="0" y="0"/>
            <a:chExt cx="1108157" cy="812800"/>
          </a:xfrm>
        </p:grpSpPr>
        <p:sp>
          <p:nvSpPr>
            <p:cNvPr id="10" name="Freeform 10"/>
            <p:cNvSpPr/>
            <p:nvPr/>
          </p:nvSpPr>
          <p:spPr>
            <a:xfrm>
              <a:off x="0" y="0"/>
              <a:ext cx="1108157" cy="812800"/>
            </a:xfrm>
            <a:custGeom>
              <a:avLst/>
              <a:gdLst/>
              <a:ahLst/>
              <a:cxnLst/>
              <a:rect l="l" t="t" r="r" b="b"/>
              <a:pathLst>
                <a:path w="1108157" h="812800">
                  <a:moveTo>
                    <a:pt x="93841" y="0"/>
                  </a:moveTo>
                  <a:lnTo>
                    <a:pt x="1014316" y="0"/>
                  </a:lnTo>
                  <a:cubicBezTo>
                    <a:pt x="1066143" y="0"/>
                    <a:pt x="1108157" y="42014"/>
                    <a:pt x="1108157" y="93841"/>
                  </a:cubicBezTo>
                  <a:lnTo>
                    <a:pt x="1108157" y="718959"/>
                  </a:lnTo>
                  <a:cubicBezTo>
                    <a:pt x="1108157" y="770786"/>
                    <a:pt x="1066143" y="812800"/>
                    <a:pt x="1014316" y="812800"/>
                  </a:cubicBezTo>
                  <a:lnTo>
                    <a:pt x="93841" y="812800"/>
                  </a:lnTo>
                  <a:cubicBezTo>
                    <a:pt x="42014" y="812800"/>
                    <a:pt x="0" y="770786"/>
                    <a:pt x="0" y="718959"/>
                  </a:cubicBezTo>
                  <a:lnTo>
                    <a:pt x="0" y="93841"/>
                  </a:lnTo>
                  <a:cubicBezTo>
                    <a:pt x="0" y="42014"/>
                    <a:pt x="42014" y="0"/>
                    <a:pt x="93841" y="0"/>
                  </a:cubicBezTo>
                  <a:close/>
                </a:path>
              </a:pathLst>
            </a:custGeom>
            <a:solidFill>
              <a:srgbClr val="C58055"/>
            </a:solidFill>
          </p:spPr>
        </p:sp>
        <p:sp>
          <p:nvSpPr>
            <p:cNvPr id="11" name="TextBox 11"/>
            <p:cNvSpPr txBox="1"/>
            <p:nvPr/>
          </p:nvSpPr>
          <p:spPr>
            <a:xfrm>
              <a:off x="0" y="-47625"/>
              <a:ext cx="1108157" cy="860425"/>
            </a:xfrm>
            <a:prstGeom prst="rect">
              <a:avLst/>
            </a:prstGeom>
          </p:spPr>
          <p:txBody>
            <a:bodyPr lIns="50800" tIns="50800" rIns="50800" bIns="50800" rtlCol="0" anchor="ctr"/>
            <a:lstStyle/>
            <a:p>
              <a:pPr algn="ctr">
                <a:lnSpc>
                  <a:spcPts val="3963"/>
                </a:lnSpc>
              </a:pPr>
              <a:r>
                <a:rPr lang="en-US" sz="2830">
                  <a:solidFill>
                    <a:srgbClr val="000000"/>
                  </a:solidFill>
                  <a:latin typeface="Cabin"/>
                </a:rPr>
                <a:t>Sự ra đời và lên cầm quyền của chủ nghĩa phát xít ở một số nước với ý đồ gây ra chiến tranh phân chia lại thị trường thế giới.</a:t>
              </a:r>
            </a:p>
          </p:txBody>
        </p:sp>
      </p:grpSp>
      <p:grpSp>
        <p:nvGrpSpPr>
          <p:cNvPr id="12" name="Group 12"/>
          <p:cNvGrpSpPr/>
          <p:nvPr/>
        </p:nvGrpSpPr>
        <p:grpSpPr>
          <a:xfrm>
            <a:off x="10947710" y="5347299"/>
            <a:ext cx="2187277" cy="1084661"/>
            <a:chOff x="0" y="0"/>
            <a:chExt cx="1639054" cy="812800"/>
          </a:xfrm>
        </p:grpSpPr>
        <p:sp>
          <p:nvSpPr>
            <p:cNvPr id="13" name="Freeform 13"/>
            <p:cNvSpPr/>
            <p:nvPr/>
          </p:nvSpPr>
          <p:spPr>
            <a:xfrm>
              <a:off x="0" y="0"/>
              <a:ext cx="1639054" cy="812800"/>
            </a:xfrm>
            <a:custGeom>
              <a:avLst/>
              <a:gdLst/>
              <a:ahLst/>
              <a:cxnLst/>
              <a:rect l="l" t="t" r="r" b="b"/>
              <a:pathLst>
                <a:path w="1639054" h="812800">
                  <a:moveTo>
                    <a:pt x="1639054" y="406400"/>
                  </a:moveTo>
                  <a:lnTo>
                    <a:pt x="1232654" y="0"/>
                  </a:lnTo>
                  <a:lnTo>
                    <a:pt x="1232654" y="203200"/>
                  </a:lnTo>
                  <a:lnTo>
                    <a:pt x="0" y="203200"/>
                  </a:lnTo>
                  <a:lnTo>
                    <a:pt x="0" y="609600"/>
                  </a:lnTo>
                  <a:lnTo>
                    <a:pt x="1232654" y="609600"/>
                  </a:lnTo>
                  <a:lnTo>
                    <a:pt x="1232654" y="812800"/>
                  </a:lnTo>
                  <a:lnTo>
                    <a:pt x="1639054" y="406400"/>
                  </a:lnTo>
                  <a:close/>
                </a:path>
              </a:pathLst>
            </a:custGeom>
            <a:solidFill>
              <a:srgbClr val="C58055"/>
            </a:solidFill>
          </p:spPr>
        </p:sp>
        <p:sp>
          <p:nvSpPr>
            <p:cNvPr id="14" name="TextBox 14"/>
            <p:cNvSpPr txBox="1"/>
            <p:nvPr/>
          </p:nvSpPr>
          <p:spPr>
            <a:xfrm>
              <a:off x="0" y="146050"/>
              <a:ext cx="1537454" cy="463550"/>
            </a:xfrm>
            <a:prstGeom prst="rect">
              <a:avLst/>
            </a:prstGeom>
          </p:spPr>
          <p:txBody>
            <a:bodyPr lIns="50800" tIns="50800" rIns="50800" bIns="50800" rtlCol="0" anchor="ctr"/>
            <a:lstStyle/>
            <a:p>
              <a:pPr algn="ctr">
                <a:lnSpc>
                  <a:spcPts val="3263"/>
                </a:lnSpc>
              </a:pPr>
              <a:endParaRPr/>
            </a:p>
          </p:txBody>
        </p:sp>
      </p:grpSp>
      <p:sp>
        <p:nvSpPr>
          <p:cNvPr id="15" name="Freeform 15"/>
          <p:cNvSpPr/>
          <p:nvPr/>
        </p:nvSpPr>
        <p:spPr>
          <a:xfrm>
            <a:off x="158854" y="5756883"/>
            <a:ext cx="5806520" cy="3501417"/>
          </a:xfrm>
          <a:custGeom>
            <a:avLst/>
            <a:gdLst/>
            <a:ahLst/>
            <a:cxnLst/>
            <a:rect l="l" t="t" r="r" b="b"/>
            <a:pathLst>
              <a:path w="5806520" h="3501417">
                <a:moveTo>
                  <a:pt x="0" y="0"/>
                </a:moveTo>
                <a:lnTo>
                  <a:pt x="5806520" y="0"/>
                </a:lnTo>
                <a:lnTo>
                  <a:pt x="5806520" y="3501417"/>
                </a:lnTo>
                <a:lnTo>
                  <a:pt x="0" y="3501417"/>
                </a:lnTo>
                <a:lnTo>
                  <a:pt x="0" y="0"/>
                </a:lnTo>
                <a:close/>
              </a:path>
            </a:pathLst>
          </a:custGeom>
          <a:blipFill>
            <a:blip r:embed="rId6"/>
            <a:stretch>
              <a:fillRect r="-20602"/>
            </a:stretch>
          </a:blipFill>
        </p:spPr>
      </p:sp>
      <p:sp>
        <p:nvSpPr>
          <p:cNvPr id="16" name="Freeform 16"/>
          <p:cNvSpPr/>
          <p:nvPr/>
        </p:nvSpPr>
        <p:spPr>
          <a:xfrm>
            <a:off x="279750" y="863779"/>
            <a:ext cx="5685624" cy="4483520"/>
          </a:xfrm>
          <a:custGeom>
            <a:avLst/>
            <a:gdLst/>
            <a:ahLst/>
            <a:cxnLst/>
            <a:rect l="l" t="t" r="r" b="b"/>
            <a:pathLst>
              <a:path w="5685624" h="4483520">
                <a:moveTo>
                  <a:pt x="0" y="0"/>
                </a:moveTo>
                <a:lnTo>
                  <a:pt x="5685624" y="0"/>
                </a:lnTo>
                <a:lnTo>
                  <a:pt x="5685624" y="4483520"/>
                </a:lnTo>
                <a:lnTo>
                  <a:pt x="0" y="4483520"/>
                </a:lnTo>
                <a:lnTo>
                  <a:pt x="0" y="0"/>
                </a:lnTo>
                <a:close/>
              </a:path>
            </a:pathLst>
          </a:custGeom>
          <a:blipFill>
            <a:blip r:embed="rId7"/>
            <a:stretch>
              <a:fillRect/>
            </a:stretch>
          </a:blipFill>
        </p:spPr>
      </p:sp>
      <p:sp>
        <p:nvSpPr>
          <p:cNvPr id="17" name="TextBox 17"/>
          <p:cNvSpPr txBox="1"/>
          <p:nvPr/>
        </p:nvSpPr>
        <p:spPr>
          <a:xfrm>
            <a:off x="6824573" y="-37869"/>
            <a:ext cx="8246274" cy="2927540"/>
          </a:xfrm>
          <a:prstGeom prst="rect">
            <a:avLst/>
          </a:prstGeom>
        </p:spPr>
        <p:txBody>
          <a:bodyPr lIns="0" tIns="0" rIns="0" bIns="0" rtlCol="0" anchor="t">
            <a:spAutoFit/>
          </a:bodyPr>
          <a:lstStyle/>
          <a:p>
            <a:pPr algn="l">
              <a:lnSpc>
                <a:spcPts val="11105"/>
              </a:lnSpc>
              <a:spcBef>
                <a:spcPct val="0"/>
              </a:spcBef>
            </a:pPr>
            <a:r>
              <a:rPr lang="en-US" sz="7932" spc="174">
                <a:solidFill>
                  <a:srgbClr val="000000"/>
                </a:solidFill>
                <a:latin typeface="Times New Roman"/>
              </a:rPr>
              <a:t>1.1. Nguyên nhân dẫn đến CTTG II</a:t>
            </a:r>
          </a:p>
        </p:txBody>
      </p:sp>
      <p:sp>
        <p:nvSpPr>
          <p:cNvPr id="18" name="TextBox 18"/>
          <p:cNvSpPr txBox="1"/>
          <p:nvPr/>
        </p:nvSpPr>
        <p:spPr>
          <a:xfrm>
            <a:off x="6792207" y="3217128"/>
            <a:ext cx="5612487" cy="580390"/>
          </a:xfrm>
          <a:prstGeom prst="rect">
            <a:avLst/>
          </a:prstGeom>
        </p:spPr>
        <p:txBody>
          <a:bodyPr lIns="0" tIns="0" rIns="0" bIns="0" rtlCol="0" anchor="t">
            <a:spAutoFit/>
          </a:bodyPr>
          <a:lstStyle/>
          <a:p>
            <a:pPr marL="734059" lvl="1" indent="-367030" algn="ctr">
              <a:lnSpc>
                <a:spcPts val="4759"/>
              </a:lnSpc>
              <a:buFont typeface="Arial"/>
              <a:buChar char="•"/>
            </a:pPr>
            <a:r>
              <a:rPr lang="en-US" sz="3399">
                <a:solidFill>
                  <a:srgbClr val="000000"/>
                </a:solidFill>
                <a:latin typeface="Canva Sans Bold"/>
              </a:rPr>
              <a:t>Nguyên nhân trực tiếp: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V="1">
            <a:off x="-304768" y="-1375083"/>
            <a:ext cx="18592768" cy="12104837"/>
          </a:xfrm>
          <a:custGeom>
            <a:avLst/>
            <a:gdLst/>
            <a:ahLst/>
            <a:cxnLst/>
            <a:rect l="l" t="t" r="r" b="b"/>
            <a:pathLst>
              <a:path w="18592768" h="12104837">
                <a:moveTo>
                  <a:pt x="0" y="12104837"/>
                </a:moveTo>
                <a:lnTo>
                  <a:pt x="18592768" y="12104837"/>
                </a:lnTo>
                <a:lnTo>
                  <a:pt x="18592768" y="0"/>
                </a:lnTo>
                <a:lnTo>
                  <a:pt x="0" y="0"/>
                </a:lnTo>
                <a:lnTo>
                  <a:pt x="0" y="12104837"/>
                </a:lnTo>
                <a:close/>
              </a:path>
            </a:pathLst>
          </a:custGeom>
          <a:blipFill>
            <a:blip r:embed="rId3"/>
            <a:stretch>
              <a:fillRect t="-1232" b="-1232"/>
            </a:stretch>
          </a:blipFill>
        </p:spPr>
      </p:sp>
      <p:sp>
        <p:nvSpPr>
          <p:cNvPr id="4" name="Freeform 4"/>
          <p:cNvSpPr/>
          <p:nvPr/>
        </p:nvSpPr>
        <p:spPr>
          <a:xfrm rot="-68087">
            <a:off x="765661" y="8696463"/>
            <a:ext cx="706674" cy="720177"/>
          </a:xfrm>
          <a:custGeom>
            <a:avLst/>
            <a:gdLst/>
            <a:ahLst/>
            <a:cxnLst/>
            <a:rect l="l" t="t" r="r" b="b"/>
            <a:pathLst>
              <a:path w="706674" h="720177">
                <a:moveTo>
                  <a:pt x="0" y="0"/>
                </a:moveTo>
                <a:lnTo>
                  <a:pt x="706674" y="0"/>
                </a:lnTo>
                <a:lnTo>
                  <a:pt x="706674" y="720177"/>
                </a:lnTo>
                <a:lnTo>
                  <a:pt x="0" y="720177"/>
                </a:lnTo>
                <a:lnTo>
                  <a:pt x="0" y="0"/>
                </a:lnTo>
                <a:close/>
              </a:path>
            </a:pathLst>
          </a:custGeom>
          <a:blipFill>
            <a:blip r:embed="rId4"/>
            <a:stretch>
              <a:fillRect/>
            </a:stretch>
          </a:blipFill>
        </p:spPr>
      </p:sp>
      <p:sp>
        <p:nvSpPr>
          <p:cNvPr id="5" name="Freeform 5"/>
          <p:cNvSpPr/>
          <p:nvPr/>
        </p:nvSpPr>
        <p:spPr>
          <a:xfrm rot="-68087">
            <a:off x="16996261" y="668612"/>
            <a:ext cx="706674" cy="720177"/>
          </a:xfrm>
          <a:custGeom>
            <a:avLst/>
            <a:gdLst/>
            <a:ahLst/>
            <a:cxnLst/>
            <a:rect l="l" t="t" r="r" b="b"/>
            <a:pathLst>
              <a:path w="706674" h="720177">
                <a:moveTo>
                  <a:pt x="0" y="0"/>
                </a:moveTo>
                <a:lnTo>
                  <a:pt x="706674" y="0"/>
                </a:lnTo>
                <a:lnTo>
                  <a:pt x="706674" y="720176"/>
                </a:lnTo>
                <a:lnTo>
                  <a:pt x="0" y="720176"/>
                </a:lnTo>
                <a:lnTo>
                  <a:pt x="0" y="0"/>
                </a:lnTo>
                <a:close/>
              </a:path>
            </a:pathLst>
          </a:custGeom>
          <a:blipFill>
            <a:blip r:embed="rId4"/>
            <a:stretch>
              <a:fillRect/>
            </a:stretch>
          </a:blipFill>
        </p:spPr>
      </p:sp>
      <p:sp>
        <p:nvSpPr>
          <p:cNvPr id="7" name="TextBox 7"/>
          <p:cNvSpPr txBox="1"/>
          <p:nvPr/>
        </p:nvSpPr>
        <p:spPr>
          <a:xfrm>
            <a:off x="2038306" y="4763541"/>
            <a:ext cx="2767869" cy="422167"/>
          </a:xfrm>
          <a:prstGeom prst="rect">
            <a:avLst/>
          </a:prstGeom>
        </p:spPr>
        <p:txBody>
          <a:bodyPr lIns="0" tIns="0" rIns="0" bIns="0" rtlCol="0" anchor="t">
            <a:spAutoFit/>
          </a:bodyPr>
          <a:lstStyle/>
          <a:p>
            <a:pPr algn="ctr">
              <a:lnSpc>
                <a:spcPts val="3640"/>
              </a:lnSpc>
            </a:pPr>
            <a:r>
              <a:rPr lang="en-US" sz="2600">
                <a:latin typeface="Arimo Bold"/>
              </a:rPr>
              <a:t>Giai đoạn 1</a:t>
            </a:r>
          </a:p>
        </p:txBody>
      </p:sp>
      <p:sp>
        <p:nvSpPr>
          <p:cNvPr id="8" name="TextBox 8"/>
          <p:cNvSpPr txBox="1"/>
          <p:nvPr/>
        </p:nvSpPr>
        <p:spPr>
          <a:xfrm>
            <a:off x="5949779" y="5917547"/>
            <a:ext cx="3086152" cy="422167"/>
          </a:xfrm>
          <a:prstGeom prst="rect">
            <a:avLst/>
          </a:prstGeom>
        </p:spPr>
        <p:txBody>
          <a:bodyPr lIns="0" tIns="0" rIns="0" bIns="0" rtlCol="0" anchor="t">
            <a:spAutoFit/>
          </a:bodyPr>
          <a:lstStyle/>
          <a:p>
            <a:pPr algn="ctr">
              <a:lnSpc>
                <a:spcPts val="3640"/>
              </a:lnSpc>
            </a:pPr>
            <a:r>
              <a:rPr lang="en-US" sz="2600">
                <a:latin typeface="Arimo Bold"/>
              </a:rPr>
              <a:t>Giai đoạn 2</a:t>
            </a:r>
          </a:p>
        </p:txBody>
      </p:sp>
      <p:sp>
        <p:nvSpPr>
          <p:cNvPr id="9" name="TextBox 9"/>
          <p:cNvSpPr txBox="1"/>
          <p:nvPr/>
        </p:nvSpPr>
        <p:spPr>
          <a:xfrm>
            <a:off x="10169692" y="5020815"/>
            <a:ext cx="2767869" cy="422167"/>
          </a:xfrm>
          <a:prstGeom prst="rect">
            <a:avLst/>
          </a:prstGeom>
        </p:spPr>
        <p:txBody>
          <a:bodyPr lIns="0" tIns="0" rIns="0" bIns="0" rtlCol="0" anchor="t">
            <a:spAutoFit/>
          </a:bodyPr>
          <a:lstStyle/>
          <a:p>
            <a:pPr algn="ctr">
              <a:lnSpc>
                <a:spcPts val="3640"/>
              </a:lnSpc>
            </a:pPr>
            <a:r>
              <a:rPr lang="en-US" sz="2600">
                <a:latin typeface="Arimo Bold"/>
              </a:rPr>
              <a:t>Giai đoạn 3</a:t>
            </a:r>
          </a:p>
        </p:txBody>
      </p:sp>
      <p:sp>
        <p:nvSpPr>
          <p:cNvPr id="10" name="TextBox 10"/>
          <p:cNvSpPr txBox="1"/>
          <p:nvPr/>
        </p:nvSpPr>
        <p:spPr>
          <a:xfrm rot="-60000">
            <a:off x="2048446" y="5411886"/>
            <a:ext cx="2948069" cy="2504313"/>
          </a:xfrm>
          <a:prstGeom prst="rect">
            <a:avLst/>
          </a:prstGeom>
        </p:spPr>
        <p:txBody>
          <a:bodyPr lIns="0" tIns="0" rIns="0" bIns="0" rtlCol="0" anchor="t">
            <a:spAutoFit/>
          </a:bodyPr>
          <a:lstStyle/>
          <a:p>
            <a:pPr algn="l">
              <a:lnSpc>
                <a:spcPts val="3275"/>
              </a:lnSpc>
            </a:pPr>
            <a:r>
              <a:rPr lang="en-US" sz="2599" spc="-57">
                <a:solidFill>
                  <a:srgbClr val="000000"/>
                </a:solidFill>
                <a:latin typeface="Times New Roman"/>
              </a:rPr>
              <a:t>Từ 9/1939 đến 6/1941: phe Phát Xít xâm chiếm Châu Âu, mở rộng chiến tranh ở Đông Nam Á và Bắc Phi </a:t>
            </a:r>
          </a:p>
        </p:txBody>
      </p:sp>
      <p:sp>
        <p:nvSpPr>
          <p:cNvPr id="11" name="TextBox 11"/>
          <p:cNvSpPr txBox="1"/>
          <p:nvPr/>
        </p:nvSpPr>
        <p:spPr>
          <a:xfrm>
            <a:off x="5517869" y="6594798"/>
            <a:ext cx="3949971" cy="1685163"/>
          </a:xfrm>
          <a:prstGeom prst="rect">
            <a:avLst/>
          </a:prstGeom>
        </p:spPr>
        <p:txBody>
          <a:bodyPr lIns="0" tIns="0" rIns="0" bIns="0" rtlCol="0" anchor="t">
            <a:spAutoFit/>
          </a:bodyPr>
          <a:lstStyle/>
          <a:p>
            <a:pPr algn="l">
              <a:lnSpc>
                <a:spcPts val="3275"/>
              </a:lnSpc>
            </a:pPr>
            <a:r>
              <a:rPr lang="en-US" sz="2599" spc="-57">
                <a:solidFill>
                  <a:srgbClr val="000000"/>
                </a:solidFill>
                <a:latin typeface="Times New Roman"/>
              </a:rPr>
              <a:t>Từ 6/1941 đến 11/1942: Chiến tranh lan rộng toàn thế giới và sự hình thành Đồng Minh chống Phát Xít. </a:t>
            </a:r>
          </a:p>
        </p:txBody>
      </p:sp>
      <p:sp>
        <p:nvSpPr>
          <p:cNvPr id="12" name="TextBox 12"/>
          <p:cNvSpPr txBox="1"/>
          <p:nvPr/>
        </p:nvSpPr>
        <p:spPr>
          <a:xfrm>
            <a:off x="10169692" y="5616762"/>
            <a:ext cx="3638995" cy="1685163"/>
          </a:xfrm>
          <a:prstGeom prst="rect">
            <a:avLst/>
          </a:prstGeom>
        </p:spPr>
        <p:txBody>
          <a:bodyPr lIns="0" tIns="0" rIns="0" bIns="0" rtlCol="0" anchor="t">
            <a:spAutoFit/>
          </a:bodyPr>
          <a:lstStyle/>
          <a:p>
            <a:pPr algn="l">
              <a:lnSpc>
                <a:spcPts val="3275"/>
              </a:lnSpc>
            </a:pPr>
            <a:r>
              <a:rPr lang="en-US" sz="2599" spc="-57">
                <a:solidFill>
                  <a:srgbClr val="000000"/>
                </a:solidFill>
                <a:latin typeface="Times New Roman"/>
              </a:rPr>
              <a:t> (11/1942-12/1943): Bước ngoặt của chiến tranh, quân đồng minh chuyển sang phản công</a:t>
            </a:r>
          </a:p>
        </p:txBody>
      </p:sp>
      <p:sp>
        <p:nvSpPr>
          <p:cNvPr id="13" name="TextBox 13"/>
          <p:cNvSpPr txBox="1"/>
          <p:nvPr/>
        </p:nvSpPr>
        <p:spPr>
          <a:xfrm>
            <a:off x="3852594" y="261872"/>
            <a:ext cx="9762842" cy="3839563"/>
          </a:xfrm>
          <a:prstGeom prst="rect">
            <a:avLst/>
          </a:prstGeom>
        </p:spPr>
        <p:txBody>
          <a:bodyPr lIns="0" tIns="0" rIns="0" bIns="0" rtlCol="0" anchor="t">
            <a:spAutoFit/>
          </a:bodyPr>
          <a:lstStyle/>
          <a:p>
            <a:pPr algn="ctr">
              <a:lnSpc>
                <a:spcPts val="9434"/>
              </a:lnSpc>
            </a:pPr>
            <a:r>
              <a:rPr lang="en-US" sz="9931" spc="327">
                <a:solidFill>
                  <a:srgbClr val="402B2B"/>
                </a:solidFill>
                <a:latin typeface="Times New Roman"/>
              </a:rPr>
              <a:t>1.2. Diễn biến chính của chiến tranh thế giới II</a:t>
            </a:r>
          </a:p>
        </p:txBody>
      </p:sp>
      <p:sp>
        <p:nvSpPr>
          <p:cNvPr id="14" name="TextBox 14"/>
          <p:cNvSpPr txBox="1"/>
          <p:nvPr/>
        </p:nvSpPr>
        <p:spPr>
          <a:xfrm>
            <a:off x="14221330" y="2836891"/>
            <a:ext cx="2767869" cy="422167"/>
          </a:xfrm>
          <a:prstGeom prst="rect">
            <a:avLst/>
          </a:prstGeom>
        </p:spPr>
        <p:txBody>
          <a:bodyPr lIns="0" tIns="0" rIns="0" bIns="0" rtlCol="0" anchor="t">
            <a:spAutoFit/>
          </a:bodyPr>
          <a:lstStyle/>
          <a:p>
            <a:pPr algn="ctr">
              <a:lnSpc>
                <a:spcPts val="3640"/>
              </a:lnSpc>
            </a:pPr>
            <a:r>
              <a:rPr lang="en-US" sz="2600">
                <a:latin typeface="Arimo Bold"/>
              </a:rPr>
              <a:t>Giai đoạn 4</a:t>
            </a:r>
          </a:p>
        </p:txBody>
      </p:sp>
      <p:sp>
        <p:nvSpPr>
          <p:cNvPr id="15" name="TextBox 15"/>
          <p:cNvSpPr txBox="1"/>
          <p:nvPr/>
        </p:nvSpPr>
        <p:spPr>
          <a:xfrm>
            <a:off x="14221330" y="3544722"/>
            <a:ext cx="3128268" cy="2504313"/>
          </a:xfrm>
          <a:prstGeom prst="rect">
            <a:avLst/>
          </a:prstGeom>
        </p:spPr>
        <p:txBody>
          <a:bodyPr lIns="0" tIns="0" rIns="0" bIns="0" rtlCol="0" anchor="t">
            <a:spAutoFit/>
          </a:bodyPr>
          <a:lstStyle/>
          <a:p>
            <a:pPr algn="l">
              <a:lnSpc>
                <a:spcPts val="3275"/>
              </a:lnSpc>
            </a:pPr>
            <a:r>
              <a:rPr lang="en-US" sz="2599" spc="-57">
                <a:solidFill>
                  <a:srgbClr val="000000"/>
                </a:solidFill>
                <a:latin typeface="Times New Roman Bold"/>
              </a:rPr>
              <a:t>(</a:t>
            </a:r>
            <a:r>
              <a:rPr lang="en-US" sz="2599" spc="-57">
                <a:solidFill>
                  <a:srgbClr val="000000"/>
                </a:solidFill>
                <a:latin typeface="Times New Roman"/>
              </a:rPr>
              <a:t>12/1943 - 8/1945): Quân Đồng minh tổng phản công tiêu diệt Phát xít Đức và quân phiệt Nhật. CTTG II kết thúc</a:t>
            </a:r>
          </a:p>
        </p:txBody>
      </p:sp>
      <p:sp>
        <p:nvSpPr>
          <p:cNvPr id="16" name="Freeform 16"/>
          <p:cNvSpPr/>
          <p:nvPr/>
        </p:nvSpPr>
        <p:spPr>
          <a:xfrm>
            <a:off x="251873" y="214247"/>
            <a:ext cx="2994828" cy="3080479"/>
          </a:xfrm>
          <a:custGeom>
            <a:avLst/>
            <a:gdLst/>
            <a:ahLst/>
            <a:cxnLst/>
            <a:rect l="l" t="t" r="r" b="b"/>
            <a:pathLst>
              <a:path w="2994828" h="3080479">
                <a:moveTo>
                  <a:pt x="0" y="0"/>
                </a:moveTo>
                <a:lnTo>
                  <a:pt x="2994828" y="0"/>
                </a:lnTo>
                <a:lnTo>
                  <a:pt x="2994828" y="3080479"/>
                </a:lnTo>
                <a:lnTo>
                  <a:pt x="0" y="3080479"/>
                </a:lnTo>
                <a:lnTo>
                  <a:pt x="0" y="0"/>
                </a:lnTo>
                <a:close/>
              </a:path>
            </a:pathLst>
          </a:custGeom>
          <a:blipFill>
            <a:blip r:embed="rId5"/>
            <a:stretch>
              <a:fillRect t="-113472" b="-89156"/>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TextBox 3"/>
          <p:cNvSpPr txBox="1"/>
          <p:nvPr/>
        </p:nvSpPr>
        <p:spPr>
          <a:xfrm>
            <a:off x="3902370" y="-24519"/>
            <a:ext cx="8766968" cy="1754014"/>
          </a:xfrm>
          <a:prstGeom prst="rect">
            <a:avLst/>
          </a:prstGeom>
        </p:spPr>
        <p:txBody>
          <a:bodyPr lIns="0" tIns="0" rIns="0" bIns="0" rtlCol="0" anchor="t">
            <a:spAutoFit/>
          </a:bodyPr>
          <a:lstStyle/>
          <a:p>
            <a:pPr algn="ctr">
              <a:lnSpc>
                <a:spcPts val="12933"/>
              </a:lnSpc>
              <a:spcBef>
                <a:spcPct val="0"/>
              </a:spcBef>
            </a:pPr>
            <a:r>
              <a:rPr lang="en-US" sz="9238" spc="249">
                <a:solidFill>
                  <a:srgbClr val="FFFFFF"/>
                </a:solidFill>
                <a:latin typeface="Times New Roman"/>
              </a:rPr>
              <a:t>Giai đoạn 1</a:t>
            </a:r>
          </a:p>
        </p:txBody>
      </p:sp>
      <p:grpSp>
        <p:nvGrpSpPr>
          <p:cNvPr id="4" name="Group 4"/>
          <p:cNvGrpSpPr/>
          <p:nvPr/>
        </p:nvGrpSpPr>
        <p:grpSpPr>
          <a:xfrm>
            <a:off x="837162" y="2133810"/>
            <a:ext cx="5766014" cy="7549346"/>
            <a:chOff x="0" y="0"/>
            <a:chExt cx="1518621" cy="1988305"/>
          </a:xfrm>
        </p:grpSpPr>
        <p:sp>
          <p:nvSpPr>
            <p:cNvPr id="5" name="Freeform 5"/>
            <p:cNvSpPr/>
            <p:nvPr/>
          </p:nvSpPr>
          <p:spPr>
            <a:xfrm>
              <a:off x="0" y="0"/>
              <a:ext cx="1518621" cy="1988305"/>
            </a:xfrm>
            <a:custGeom>
              <a:avLst/>
              <a:gdLst/>
              <a:ahLst/>
              <a:cxnLst/>
              <a:rect l="l" t="t" r="r" b="b"/>
              <a:pathLst>
                <a:path w="1518621" h="1988305">
                  <a:moveTo>
                    <a:pt x="68477" y="0"/>
                  </a:moveTo>
                  <a:lnTo>
                    <a:pt x="1450144" y="0"/>
                  </a:lnTo>
                  <a:cubicBezTo>
                    <a:pt x="1487963" y="0"/>
                    <a:pt x="1518621" y="30658"/>
                    <a:pt x="1518621" y="68477"/>
                  </a:cubicBezTo>
                  <a:lnTo>
                    <a:pt x="1518621" y="1919828"/>
                  </a:lnTo>
                  <a:cubicBezTo>
                    <a:pt x="1518621" y="1937990"/>
                    <a:pt x="1511407" y="1955407"/>
                    <a:pt x="1498565" y="1968249"/>
                  </a:cubicBezTo>
                  <a:cubicBezTo>
                    <a:pt x="1485723" y="1981091"/>
                    <a:pt x="1468306" y="1988305"/>
                    <a:pt x="1450144" y="1988305"/>
                  </a:cubicBezTo>
                  <a:lnTo>
                    <a:pt x="68477" y="1988305"/>
                  </a:lnTo>
                  <a:cubicBezTo>
                    <a:pt x="50316" y="1988305"/>
                    <a:pt x="32898" y="1981091"/>
                    <a:pt x="20056" y="1968249"/>
                  </a:cubicBezTo>
                  <a:cubicBezTo>
                    <a:pt x="7214" y="1955407"/>
                    <a:pt x="0" y="1937990"/>
                    <a:pt x="0" y="1919828"/>
                  </a:cubicBezTo>
                  <a:lnTo>
                    <a:pt x="0" y="68477"/>
                  </a:lnTo>
                  <a:cubicBezTo>
                    <a:pt x="0" y="50316"/>
                    <a:pt x="7214" y="32898"/>
                    <a:pt x="20056" y="20056"/>
                  </a:cubicBezTo>
                  <a:cubicBezTo>
                    <a:pt x="32898" y="7214"/>
                    <a:pt x="50316" y="0"/>
                    <a:pt x="68477" y="0"/>
                  </a:cubicBezTo>
                  <a:close/>
                </a:path>
              </a:pathLst>
            </a:custGeom>
            <a:solidFill>
              <a:srgbClr val="D9D9D9"/>
            </a:solidFill>
          </p:spPr>
        </p:sp>
        <p:sp>
          <p:nvSpPr>
            <p:cNvPr id="6" name="TextBox 6"/>
            <p:cNvSpPr txBox="1"/>
            <p:nvPr/>
          </p:nvSpPr>
          <p:spPr>
            <a:xfrm>
              <a:off x="0" y="-57150"/>
              <a:ext cx="1518621" cy="2045455"/>
            </a:xfrm>
            <a:prstGeom prst="rect">
              <a:avLst/>
            </a:prstGeom>
          </p:spPr>
          <p:txBody>
            <a:bodyPr lIns="50800" tIns="50800" rIns="50800" bIns="50800" rtlCol="0" anchor="ctr"/>
            <a:lstStyle/>
            <a:p>
              <a:pPr algn="ctr">
                <a:lnSpc>
                  <a:spcPts val="3263"/>
                </a:lnSpc>
              </a:pPr>
              <a:endParaRPr/>
            </a:p>
          </p:txBody>
        </p:sp>
      </p:grpSp>
      <p:grpSp>
        <p:nvGrpSpPr>
          <p:cNvPr id="7" name="Group 7"/>
          <p:cNvGrpSpPr/>
          <p:nvPr/>
        </p:nvGrpSpPr>
        <p:grpSpPr>
          <a:xfrm>
            <a:off x="6891649" y="2133810"/>
            <a:ext cx="10891221" cy="7549346"/>
            <a:chOff x="0" y="0"/>
            <a:chExt cx="2868470" cy="1988305"/>
          </a:xfrm>
        </p:grpSpPr>
        <p:sp>
          <p:nvSpPr>
            <p:cNvPr id="8" name="Freeform 8"/>
            <p:cNvSpPr/>
            <p:nvPr/>
          </p:nvSpPr>
          <p:spPr>
            <a:xfrm>
              <a:off x="0" y="0"/>
              <a:ext cx="2868470" cy="1988305"/>
            </a:xfrm>
            <a:custGeom>
              <a:avLst/>
              <a:gdLst/>
              <a:ahLst/>
              <a:cxnLst/>
              <a:rect l="l" t="t" r="r" b="b"/>
              <a:pathLst>
                <a:path w="2868470" h="1988305">
                  <a:moveTo>
                    <a:pt x="36253" y="0"/>
                  </a:moveTo>
                  <a:lnTo>
                    <a:pt x="2832217" y="0"/>
                  </a:lnTo>
                  <a:cubicBezTo>
                    <a:pt x="2841832" y="0"/>
                    <a:pt x="2851053" y="3819"/>
                    <a:pt x="2857852" y="10618"/>
                  </a:cubicBezTo>
                  <a:cubicBezTo>
                    <a:pt x="2864650" y="17417"/>
                    <a:pt x="2868470" y="26638"/>
                    <a:pt x="2868470" y="36253"/>
                  </a:cubicBezTo>
                  <a:lnTo>
                    <a:pt x="2868470" y="1952052"/>
                  </a:lnTo>
                  <a:cubicBezTo>
                    <a:pt x="2868470" y="1961667"/>
                    <a:pt x="2864650" y="1970888"/>
                    <a:pt x="2857852" y="1977687"/>
                  </a:cubicBezTo>
                  <a:cubicBezTo>
                    <a:pt x="2851053" y="1984486"/>
                    <a:pt x="2841832" y="1988305"/>
                    <a:pt x="2832217" y="1988305"/>
                  </a:cubicBezTo>
                  <a:lnTo>
                    <a:pt x="36253" y="1988305"/>
                  </a:lnTo>
                  <a:cubicBezTo>
                    <a:pt x="26638" y="1988305"/>
                    <a:pt x="17417" y="1984486"/>
                    <a:pt x="10618" y="1977687"/>
                  </a:cubicBezTo>
                  <a:cubicBezTo>
                    <a:pt x="3819" y="1970888"/>
                    <a:pt x="0" y="1961667"/>
                    <a:pt x="0" y="1952052"/>
                  </a:cubicBezTo>
                  <a:lnTo>
                    <a:pt x="0" y="36253"/>
                  </a:lnTo>
                  <a:cubicBezTo>
                    <a:pt x="0" y="26638"/>
                    <a:pt x="3819" y="17417"/>
                    <a:pt x="10618" y="10618"/>
                  </a:cubicBezTo>
                  <a:cubicBezTo>
                    <a:pt x="17417" y="3819"/>
                    <a:pt x="26638" y="0"/>
                    <a:pt x="36253" y="0"/>
                  </a:cubicBezTo>
                  <a:close/>
                </a:path>
              </a:pathLst>
            </a:custGeom>
            <a:solidFill>
              <a:srgbClr val="D9D9D9"/>
            </a:solidFill>
          </p:spPr>
        </p:sp>
        <p:sp>
          <p:nvSpPr>
            <p:cNvPr id="9" name="TextBox 9"/>
            <p:cNvSpPr txBox="1"/>
            <p:nvPr/>
          </p:nvSpPr>
          <p:spPr>
            <a:xfrm>
              <a:off x="0" y="-57150"/>
              <a:ext cx="2868470" cy="2045455"/>
            </a:xfrm>
            <a:prstGeom prst="rect">
              <a:avLst/>
            </a:prstGeom>
          </p:spPr>
          <p:txBody>
            <a:bodyPr lIns="50800" tIns="50800" rIns="50800" bIns="50800" rtlCol="0" anchor="ctr"/>
            <a:lstStyle/>
            <a:p>
              <a:pPr algn="ctr">
                <a:lnSpc>
                  <a:spcPts val="3263"/>
                </a:lnSpc>
              </a:pPr>
              <a:endParaRPr/>
            </a:p>
          </p:txBody>
        </p:sp>
      </p:grpSp>
      <p:sp>
        <p:nvSpPr>
          <p:cNvPr id="10" name="TextBox 10"/>
          <p:cNvSpPr txBox="1"/>
          <p:nvPr/>
        </p:nvSpPr>
        <p:spPr>
          <a:xfrm>
            <a:off x="1268547" y="2269171"/>
            <a:ext cx="4798099" cy="2233295"/>
          </a:xfrm>
          <a:prstGeom prst="rect">
            <a:avLst/>
          </a:prstGeom>
        </p:spPr>
        <p:txBody>
          <a:bodyPr lIns="0" tIns="0" rIns="0" bIns="0" rtlCol="0" anchor="t">
            <a:spAutoFit/>
          </a:bodyPr>
          <a:lstStyle/>
          <a:p>
            <a:pPr algn="just">
              <a:lnSpc>
                <a:spcPts val="4479"/>
              </a:lnSpc>
            </a:pPr>
            <a:r>
              <a:rPr lang="en-US" sz="3199">
                <a:solidFill>
                  <a:srgbClr val="000000"/>
                </a:solidFill>
                <a:latin typeface="Cabin Bold"/>
              </a:rPr>
              <a:t>* Phát xít Đức tấn công Ba Lan, xâm chiếm các nước Bắc Âu và Tây Âu</a:t>
            </a:r>
          </a:p>
          <a:p>
            <a:pPr algn="just">
              <a:lnSpc>
                <a:spcPts val="4479"/>
              </a:lnSpc>
            </a:pPr>
            <a:endParaRPr lang="en-US" sz="3199">
              <a:solidFill>
                <a:srgbClr val="000000"/>
              </a:solidFill>
              <a:latin typeface="Cabin Bold"/>
            </a:endParaRPr>
          </a:p>
        </p:txBody>
      </p:sp>
      <p:sp>
        <p:nvSpPr>
          <p:cNvPr id="11" name="TextBox 11"/>
          <p:cNvSpPr txBox="1"/>
          <p:nvPr/>
        </p:nvSpPr>
        <p:spPr>
          <a:xfrm>
            <a:off x="8914455" y="2269171"/>
            <a:ext cx="8239814" cy="1144905"/>
          </a:xfrm>
          <a:prstGeom prst="rect">
            <a:avLst/>
          </a:prstGeom>
        </p:spPr>
        <p:txBody>
          <a:bodyPr lIns="0" tIns="0" rIns="0" bIns="0" rtlCol="0" anchor="t">
            <a:spAutoFit/>
          </a:bodyPr>
          <a:lstStyle/>
          <a:p>
            <a:pPr algn="just">
              <a:lnSpc>
                <a:spcPts val="4619"/>
              </a:lnSpc>
            </a:pPr>
            <a:r>
              <a:rPr lang="en-US" sz="3299">
                <a:solidFill>
                  <a:srgbClr val="000000"/>
                </a:solidFill>
                <a:latin typeface="Cabin Bold"/>
              </a:rPr>
              <a:t>* Phe Trục củng cố liên mình, mở rộng xâm lược ở Đông Nam Âu, Đông Á và Bắc Phi</a:t>
            </a:r>
          </a:p>
        </p:txBody>
      </p:sp>
      <p:sp>
        <p:nvSpPr>
          <p:cNvPr id="12" name="TextBox 12"/>
          <p:cNvSpPr txBox="1"/>
          <p:nvPr/>
        </p:nvSpPr>
        <p:spPr>
          <a:xfrm>
            <a:off x="1128164" y="4212631"/>
            <a:ext cx="4938482" cy="3948430"/>
          </a:xfrm>
          <a:prstGeom prst="rect">
            <a:avLst/>
          </a:prstGeom>
        </p:spPr>
        <p:txBody>
          <a:bodyPr lIns="0" tIns="0" rIns="0" bIns="0" rtlCol="0" anchor="t">
            <a:spAutoFit/>
          </a:bodyPr>
          <a:lstStyle/>
          <a:p>
            <a:pPr algn="just">
              <a:lnSpc>
                <a:spcPts val="3919"/>
              </a:lnSpc>
            </a:pPr>
            <a:r>
              <a:rPr lang="en-US" sz="2799">
                <a:solidFill>
                  <a:srgbClr val="000000"/>
                </a:solidFill>
                <a:latin typeface="Cabin"/>
              </a:rPr>
              <a:t>- Ngày 1/9/1939, phát xít Đức bất ngờ tấn công Ba Lan.  Ngày 3/9, chính phủ Anh, Pháp tuyên chiến với Đức =&gt; CTTG 2 bùng nổ</a:t>
            </a:r>
          </a:p>
          <a:p>
            <a:pPr algn="just">
              <a:lnSpc>
                <a:spcPts val="3919"/>
              </a:lnSpc>
            </a:pPr>
            <a:r>
              <a:rPr lang="en-US" sz="2799">
                <a:solidFill>
                  <a:srgbClr val="000000"/>
                </a:solidFill>
                <a:latin typeface="Cabin"/>
              </a:rPr>
              <a:t>- 10/5/1940 Quân Đức tràn vào Bri, Hà Lan, Lucxembua và Pháp.=&gt; Mặt trận phía Tây chính thức bắt đầu</a:t>
            </a:r>
          </a:p>
        </p:txBody>
      </p:sp>
      <p:sp>
        <p:nvSpPr>
          <p:cNvPr id="13" name="TextBox 13"/>
          <p:cNvSpPr txBox="1"/>
          <p:nvPr/>
        </p:nvSpPr>
        <p:spPr>
          <a:xfrm>
            <a:off x="7447964" y="3555406"/>
            <a:ext cx="10059394" cy="5929630"/>
          </a:xfrm>
          <a:prstGeom prst="rect">
            <a:avLst/>
          </a:prstGeom>
        </p:spPr>
        <p:txBody>
          <a:bodyPr lIns="0" tIns="0" rIns="0" bIns="0" rtlCol="0" anchor="t">
            <a:spAutoFit/>
          </a:bodyPr>
          <a:lstStyle/>
          <a:p>
            <a:pPr algn="just">
              <a:lnSpc>
                <a:spcPts val="3919"/>
              </a:lnSpc>
            </a:pPr>
            <a:r>
              <a:rPr lang="en-US" sz="2799">
                <a:solidFill>
                  <a:srgbClr val="000000"/>
                </a:solidFill>
                <a:latin typeface="Cabin"/>
              </a:rPr>
              <a:t>- 27/9/2940 Đức, Ý, Nhật kí kết hiệp ước đồng minh quân sự và chính trị tại Berlin, được gọi là hiệp ước Tay ba =&gt; Khối liên minh Phát xít được củng cố</a:t>
            </a:r>
          </a:p>
          <a:p>
            <a:pPr algn="just">
              <a:lnSpc>
                <a:spcPts val="3919"/>
              </a:lnSpc>
            </a:pPr>
            <a:r>
              <a:rPr lang="en-US" sz="2799">
                <a:solidFill>
                  <a:srgbClr val="000000"/>
                </a:solidFill>
                <a:latin typeface="Cabin"/>
              </a:rPr>
              <a:t>-  Ở Châu Âu tới mùa hè năm 1941, hầu như tất cả các nước châu Âu đều bị chiếm đóng hoặc lệ thuộc vào phát xít Đức và Ý</a:t>
            </a:r>
          </a:p>
          <a:p>
            <a:pPr algn="just">
              <a:lnSpc>
                <a:spcPts val="3919"/>
              </a:lnSpc>
            </a:pPr>
            <a:r>
              <a:rPr lang="en-US" sz="2799">
                <a:solidFill>
                  <a:srgbClr val="000000"/>
                </a:solidFill>
                <a:latin typeface="Cabin"/>
              </a:rPr>
              <a:t>- Ở Châu Á: 9/1940, Nhật gửi tối hậu thư cho Chính phủ thực dân Pháp ở Đông Dương, yêu cầu phải cho Nhật đóng quân và xây dựng các căn cứ quân sự ở Bắc Kì (Việt Nam) =&gt; Chiếc cầu nối để chuẩn bị xâm lược khu vực Đông Nam Á</a:t>
            </a:r>
          </a:p>
          <a:p>
            <a:pPr algn="just">
              <a:lnSpc>
                <a:spcPts val="3919"/>
              </a:lnSpc>
            </a:pPr>
            <a:r>
              <a:rPr lang="en-US" sz="2799">
                <a:solidFill>
                  <a:srgbClr val="000000"/>
                </a:solidFill>
                <a:latin typeface="Cabin"/>
              </a:rPr>
              <a:t>- Bắc Phi: 9/1940 quân Ý tấn công Ai Cập, quân Anh phản công, quân Đức đưa quân sang cứu viện quân Ý và đã đẩy được quân Anh về biên giới Ai Cập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a:off x="11082867" y="2318692"/>
            <a:ext cx="6176433" cy="6047757"/>
          </a:xfrm>
          <a:custGeom>
            <a:avLst/>
            <a:gdLst/>
            <a:ahLst/>
            <a:cxnLst/>
            <a:rect l="l" t="t" r="r" b="b"/>
            <a:pathLst>
              <a:path w="6176433" h="6047757">
                <a:moveTo>
                  <a:pt x="0" y="0"/>
                </a:moveTo>
                <a:lnTo>
                  <a:pt x="6176433" y="0"/>
                </a:lnTo>
                <a:lnTo>
                  <a:pt x="6176433" y="6047757"/>
                </a:lnTo>
                <a:lnTo>
                  <a:pt x="0" y="6047757"/>
                </a:lnTo>
                <a:lnTo>
                  <a:pt x="0" y="0"/>
                </a:lnTo>
                <a:close/>
              </a:path>
            </a:pathLst>
          </a:custGeom>
          <a:blipFill>
            <a:blip r:embed="rId3"/>
            <a:stretch>
              <a:fillRect/>
            </a:stretch>
          </a:blipFill>
        </p:spPr>
      </p:sp>
      <p:sp>
        <p:nvSpPr>
          <p:cNvPr id="4" name="TextBox 4"/>
          <p:cNvSpPr txBox="1"/>
          <p:nvPr/>
        </p:nvSpPr>
        <p:spPr>
          <a:xfrm>
            <a:off x="4467335" y="125524"/>
            <a:ext cx="8519702" cy="1704958"/>
          </a:xfrm>
          <a:prstGeom prst="rect">
            <a:avLst/>
          </a:prstGeom>
        </p:spPr>
        <p:txBody>
          <a:bodyPr lIns="0" tIns="0" rIns="0" bIns="0" rtlCol="0" anchor="t">
            <a:spAutoFit/>
          </a:bodyPr>
          <a:lstStyle/>
          <a:p>
            <a:pPr algn="ctr">
              <a:lnSpc>
                <a:spcPts val="12568"/>
              </a:lnSpc>
              <a:spcBef>
                <a:spcPct val="0"/>
              </a:spcBef>
            </a:pPr>
            <a:r>
              <a:rPr lang="en-US" sz="8977" spc="242">
                <a:solidFill>
                  <a:srgbClr val="FFFFFF"/>
                </a:solidFill>
                <a:latin typeface="Times New Roman"/>
              </a:rPr>
              <a:t>Giai đoạn 1</a:t>
            </a:r>
          </a:p>
        </p:txBody>
      </p:sp>
      <p:sp>
        <p:nvSpPr>
          <p:cNvPr id="5" name="TextBox 5"/>
          <p:cNvSpPr txBox="1"/>
          <p:nvPr/>
        </p:nvSpPr>
        <p:spPr>
          <a:xfrm>
            <a:off x="1226928" y="3318474"/>
            <a:ext cx="8168805" cy="4791075"/>
          </a:xfrm>
          <a:prstGeom prst="rect">
            <a:avLst/>
          </a:prstGeom>
        </p:spPr>
        <p:txBody>
          <a:bodyPr lIns="0" tIns="0" rIns="0" bIns="0" rtlCol="0" anchor="t">
            <a:spAutoFit/>
          </a:bodyPr>
          <a:lstStyle/>
          <a:p>
            <a:pPr algn="just">
              <a:lnSpc>
                <a:spcPts val="4200"/>
              </a:lnSpc>
            </a:pPr>
            <a:r>
              <a:rPr lang="en-US" sz="3000">
                <a:solidFill>
                  <a:srgbClr val="000000"/>
                </a:solidFill>
                <a:latin typeface="Cabin"/>
              </a:rPr>
              <a:t>* Tiểu kết:  Giai đoạn thứ nhất (1939-1941),ưu thế thuộc về phe phát xít, đứng đầu là nước Đức với đại diện là HÍtle, là sự bành trướng xâm lược ở châu Âu và mở rộng ra Đông Nam Á và Bắc Phi. Phe phát xít đã giành được quyền chủ động tấn công trên mặt trận Tây Âu, Bắc Phi và áp đặt sự thống trị của mình ở khu vực Trung và Tây Âu. Trật tự của chủ nghĩa phát xít đã được thiết lập trên phần lớn lãnh thổ châu Âu. </a:t>
            </a:r>
          </a:p>
        </p:txBody>
      </p:sp>
      <p:sp>
        <p:nvSpPr>
          <p:cNvPr id="6" name="TextBox 6"/>
          <p:cNvSpPr txBox="1"/>
          <p:nvPr/>
        </p:nvSpPr>
        <p:spPr>
          <a:xfrm>
            <a:off x="11082867" y="8537001"/>
            <a:ext cx="6176433" cy="1021715"/>
          </a:xfrm>
          <a:prstGeom prst="rect">
            <a:avLst/>
          </a:prstGeom>
        </p:spPr>
        <p:txBody>
          <a:bodyPr lIns="0" tIns="0" rIns="0" bIns="0" rtlCol="0" anchor="t">
            <a:spAutoFit/>
          </a:bodyPr>
          <a:lstStyle/>
          <a:p>
            <a:pPr algn="just">
              <a:lnSpc>
                <a:spcPts val="4060"/>
              </a:lnSpc>
            </a:pPr>
            <a:r>
              <a:rPr lang="en-US" sz="2900">
                <a:solidFill>
                  <a:srgbClr val="000000"/>
                </a:solidFill>
                <a:latin typeface="Arimo"/>
              </a:rPr>
              <a:t>Lính Nhật Bản đang thăm quan Angkor Wat, Campuchia năm 1941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TextBox 3"/>
          <p:cNvSpPr txBox="1"/>
          <p:nvPr/>
        </p:nvSpPr>
        <p:spPr>
          <a:xfrm>
            <a:off x="3902370" y="-24519"/>
            <a:ext cx="8766968" cy="1754014"/>
          </a:xfrm>
          <a:prstGeom prst="rect">
            <a:avLst/>
          </a:prstGeom>
        </p:spPr>
        <p:txBody>
          <a:bodyPr lIns="0" tIns="0" rIns="0" bIns="0" rtlCol="0" anchor="t">
            <a:spAutoFit/>
          </a:bodyPr>
          <a:lstStyle/>
          <a:p>
            <a:pPr algn="ctr">
              <a:lnSpc>
                <a:spcPts val="12933"/>
              </a:lnSpc>
              <a:spcBef>
                <a:spcPct val="0"/>
              </a:spcBef>
            </a:pPr>
            <a:r>
              <a:rPr lang="en-US" sz="9238" spc="249">
                <a:solidFill>
                  <a:srgbClr val="FFFFFF"/>
                </a:solidFill>
                <a:latin typeface="Times New Roman"/>
              </a:rPr>
              <a:t>Giai đoạn 2</a:t>
            </a:r>
          </a:p>
        </p:txBody>
      </p:sp>
      <p:grpSp>
        <p:nvGrpSpPr>
          <p:cNvPr id="4" name="Group 4"/>
          <p:cNvGrpSpPr/>
          <p:nvPr/>
        </p:nvGrpSpPr>
        <p:grpSpPr>
          <a:xfrm>
            <a:off x="599936" y="1943016"/>
            <a:ext cx="7533402" cy="8139868"/>
            <a:chOff x="0" y="0"/>
            <a:chExt cx="1984106" cy="2143833"/>
          </a:xfrm>
        </p:grpSpPr>
        <p:sp>
          <p:nvSpPr>
            <p:cNvPr id="5" name="Freeform 5"/>
            <p:cNvSpPr/>
            <p:nvPr/>
          </p:nvSpPr>
          <p:spPr>
            <a:xfrm>
              <a:off x="0" y="0"/>
              <a:ext cx="1984106" cy="2143833"/>
            </a:xfrm>
            <a:custGeom>
              <a:avLst/>
              <a:gdLst/>
              <a:ahLst/>
              <a:cxnLst/>
              <a:rect l="l" t="t" r="r" b="b"/>
              <a:pathLst>
                <a:path w="1984106" h="2143833">
                  <a:moveTo>
                    <a:pt x="52412" y="0"/>
                  </a:moveTo>
                  <a:lnTo>
                    <a:pt x="1931694" y="0"/>
                  </a:lnTo>
                  <a:cubicBezTo>
                    <a:pt x="1960640" y="0"/>
                    <a:pt x="1984106" y="23465"/>
                    <a:pt x="1984106" y="52412"/>
                  </a:cubicBezTo>
                  <a:lnTo>
                    <a:pt x="1984106" y="2091422"/>
                  </a:lnTo>
                  <a:cubicBezTo>
                    <a:pt x="1984106" y="2120368"/>
                    <a:pt x="1960640" y="2143833"/>
                    <a:pt x="1931694" y="2143833"/>
                  </a:cubicBezTo>
                  <a:lnTo>
                    <a:pt x="52412" y="2143833"/>
                  </a:lnTo>
                  <a:cubicBezTo>
                    <a:pt x="38511" y="2143833"/>
                    <a:pt x="25180" y="2138312"/>
                    <a:pt x="15351" y="2128482"/>
                  </a:cubicBezTo>
                  <a:cubicBezTo>
                    <a:pt x="5522" y="2118653"/>
                    <a:pt x="0" y="2105322"/>
                    <a:pt x="0" y="2091422"/>
                  </a:cubicBezTo>
                  <a:lnTo>
                    <a:pt x="0" y="52412"/>
                  </a:lnTo>
                  <a:cubicBezTo>
                    <a:pt x="0" y="23465"/>
                    <a:pt x="23465" y="0"/>
                    <a:pt x="52412" y="0"/>
                  </a:cubicBezTo>
                  <a:close/>
                </a:path>
              </a:pathLst>
            </a:custGeom>
            <a:solidFill>
              <a:srgbClr val="D9D9D9"/>
            </a:solidFill>
          </p:spPr>
        </p:sp>
        <p:sp>
          <p:nvSpPr>
            <p:cNvPr id="6" name="TextBox 6"/>
            <p:cNvSpPr txBox="1"/>
            <p:nvPr/>
          </p:nvSpPr>
          <p:spPr>
            <a:xfrm>
              <a:off x="0" y="-57150"/>
              <a:ext cx="1984106" cy="2200983"/>
            </a:xfrm>
            <a:prstGeom prst="rect">
              <a:avLst/>
            </a:prstGeom>
          </p:spPr>
          <p:txBody>
            <a:bodyPr lIns="50800" tIns="50800" rIns="50800" bIns="50800" rtlCol="0" anchor="ctr"/>
            <a:lstStyle/>
            <a:p>
              <a:pPr algn="ctr">
                <a:lnSpc>
                  <a:spcPts val="3263"/>
                </a:lnSpc>
              </a:pPr>
              <a:endParaRPr/>
            </a:p>
          </p:txBody>
        </p:sp>
      </p:grpSp>
      <p:grpSp>
        <p:nvGrpSpPr>
          <p:cNvPr id="7" name="Group 7"/>
          <p:cNvGrpSpPr/>
          <p:nvPr/>
        </p:nvGrpSpPr>
        <p:grpSpPr>
          <a:xfrm>
            <a:off x="8679381" y="1943016"/>
            <a:ext cx="8976416" cy="8139868"/>
            <a:chOff x="0" y="0"/>
            <a:chExt cx="2364159" cy="2143833"/>
          </a:xfrm>
        </p:grpSpPr>
        <p:sp>
          <p:nvSpPr>
            <p:cNvPr id="8" name="Freeform 8"/>
            <p:cNvSpPr/>
            <p:nvPr/>
          </p:nvSpPr>
          <p:spPr>
            <a:xfrm>
              <a:off x="0" y="0"/>
              <a:ext cx="2364159" cy="2143833"/>
            </a:xfrm>
            <a:custGeom>
              <a:avLst/>
              <a:gdLst/>
              <a:ahLst/>
              <a:cxnLst/>
              <a:rect l="l" t="t" r="r" b="b"/>
              <a:pathLst>
                <a:path w="2364159" h="2143833">
                  <a:moveTo>
                    <a:pt x="43986" y="0"/>
                  </a:moveTo>
                  <a:lnTo>
                    <a:pt x="2320173" y="0"/>
                  </a:lnTo>
                  <a:cubicBezTo>
                    <a:pt x="2331839" y="0"/>
                    <a:pt x="2343027" y="4634"/>
                    <a:pt x="2351276" y="12883"/>
                  </a:cubicBezTo>
                  <a:cubicBezTo>
                    <a:pt x="2359525" y="21132"/>
                    <a:pt x="2364159" y="32320"/>
                    <a:pt x="2364159" y="43986"/>
                  </a:cubicBezTo>
                  <a:lnTo>
                    <a:pt x="2364159" y="2099847"/>
                  </a:lnTo>
                  <a:cubicBezTo>
                    <a:pt x="2364159" y="2124140"/>
                    <a:pt x="2344466" y="2143833"/>
                    <a:pt x="2320173" y="2143833"/>
                  </a:cubicBezTo>
                  <a:lnTo>
                    <a:pt x="43986" y="2143833"/>
                  </a:lnTo>
                  <a:cubicBezTo>
                    <a:pt x="32320" y="2143833"/>
                    <a:pt x="21132" y="2139199"/>
                    <a:pt x="12883" y="2130950"/>
                  </a:cubicBezTo>
                  <a:cubicBezTo>
                    <a:pt x="4634" y="2122701"/>
                    <a:pt x="0" y="2111513"/>
                    <a:pt x="0" y="2099847"/>
                  </a:cubicBezTo>
                  <a:lnTo>
                    <a:pt x="0" y="43986"/>
                  </a:lnTo>
                  <a:cubicBezTo>
                    <a:pt x="0" y="32320"/>
                    <a:pt x="4634" y="21132"/>
                    <a:pt x="12883" y="12883"/>
                  </a:cubicBezTo>
                  <a:cubicBezTo>
                    <a:pt x="21132" y="4634"/>
                    <a:pt x="32320" y="0"/>
                    <a:pt x="43986" y="0"/>
                  </a:cubicBezTo>
                  <a:close/>
                </a:path>
              </a:pathLst>
            </a:custGeom>
            <a:solidFill>
              <a:srgbClr val="D9D9D9"/>
            </a:solidFill>
          </p:spPr>
        </p:sp>
        <p:sp>
          <p:nvSpPr>
            <p:cNvPr id="9" name="TextBox 9"/>
            <p:cNvSpPr txBox="1"/>
            <p:nvPr/>
          </p:nvSpPr>
          <p:spPr>
            <a:xfrm>
              <a:off x="0" y="-57150"/>
              <a:ext cx="2364159" cy="2200983"/>
            </a:xfrm>
            <a:prstGeom prst="rect">
              <a:avLst/>
            </a:prstGeom>
          </p:spPr>
          <p:txBody>
            <a:bodyPr lIns="50800" tIns="50800" rIns="50800" bIns="50800" rtlCol="0" anchor="ctr"/>
            <a:lstStyle/>
            <a:p>
              <a:pPr algn="ctr">
                <a:lnSpc>
                  <a:spcPts val="3263"/>
                </a:lnSpc>
              </a:pPr>
              <a:endParaRPr/>
            </a:p>
          </p:txBody>
        </p:sp>
      </p:grpSp>
      <p:sp>
        <p:nvSpPr>
          <p:cNvPr id="10" name="TextBox 10"/>
          <p:cNvSpPr txBox="1"/>
          <p:nvPr/>
        </p:nvSpPr>
        <p:spPr>
          <a:xfrm>
            <a:off x="-16847" y="2078665"/>
            <a:ext cx="8766968" cy="580390"/>
          </a:xfrm>
          <a:prstGeom prst="rect">
            <a:avLst/>
          </a:prstGeom>
        </p:spPr>
        <p:txBody>
          <a:bodyPr lIns="0" tIns="0" rIns="0" bIns="0" rtlCol="0" anchor="t">
            <a:spAutoFit/>
          </a:bodyPr>
          <a:lstStyle/>
          <a:p>
            <a:pPr algn="ctr">
              <a:lnSpc>
                <a:spcPts val="4759"/>
              </a:lnSpc>
            </a:pPr>
            <a:r>
              <a:rPr lang="en-US" sz="3399">
                <a:solidFill>
                  <a:srgbClr val="000000"/>
                </a:solidFill>
                <a:latin typeface="Cabin Bold"/>
              </a:rPr>
              <a:t>* Phát xít Đức tấn công Liên Xô</a:t>
            </a:r>
          </a:p>
        </p:txBody>
      </p:sp>
      <p:sp>
        <p:nvSpPr>
          <p:cNvPr id="11" name="TextBox 11"/>
          <p:cNvSpPr txBox="1"/>
          <p:nvPr/>
        </p:nvSpPr>
        <p:spPr>
          <a:xfrm>
            <a:off x="9268119" y="2078665"/>
            <a:ext cx="7991181" cy="579958"/>
          </a:xfrm>
          <a:prstGeom prst="rect">
            <a:avLst/>
          </a:prstGeom>
        </p:spPr>
        <p:txBody>
          <a:bodyPr lIns="0" tIns="0" rIns="0" bIns="0" rtlCol="0" anchor="t">
            <a:spAutoFit/>
          </a:bodyPr>
          <a:lstStyle/>
          <a:p>
            <a:pPr algn="ctr">
              <a:lnSpc>
                <a:spcPts val="4783"/>
              </a:lnSpc>
            </a:pPr>
            <a:r>
              <a:rPr lang="en-US" sz="3417">
                <a:solidFill>
                  <a:srgbClr val="000000"/>
                </a:solidFill>
                <a:latin typeface="Cabin Bold"/>
              </a:rPr>
              <a:t>* Chiến tranh Thái Bình Dương bùng nổ.</a:t>
            </a:r>
          </a:p>
        </p:txBody>
      </p:sp>
      <p:sp>
        <p:nvSpPr>
          <p:cNvPr id="12" name="TextBox 12"/>
          <p:cNvSpPr txBox="1"/>
          <p:nvPr/>
        </p:nvSpPr>
        <p:spPr>
          <a:xfrm>
            <a:off x="1228305" y="2974015"/>
            <a:ext cx="6276663" cy="6170295"/>
          </a:xfrm>
          <a:prstGeom prst="rect">
            <a:avLst/>
          </a:prstGeom>
        </p:spPr>
        <p:txBody>
          <a:bodyPr lIns="0" tIns="0" rIns="0" bIns="0" rtlCol="0" anchor="t">
            <a:spAutoFit/>
          </a:bodyPr>
          <a:lstStyle/>
          <a:p>
            <a:pPr algn="just">
              <a:lnSpc>
                <a:spcPts val="3779"/>
              </a:lnSpc>
            </a:pPr>
            <a:r>
              <a:rPr lang="en-US" sz="2700">
                <a:solidFill>
                  <a:srgbClr val="000000"/>
                </a:solidFill>
                <a:latin typeface="Cabin"/>
              </a:rPr>
              <a:t>- 8/1940: Kế hoạch tấn công Liên Xô đã được Đức bắt đầu soạn thảo.</a:t>
            </a:r>
          </a:p>
          <a:p>
            <a:pPr algn="just">
              <a:lnSpc>
                <a:spcPts val="3779"/>
              </a:lnSpc>
            </a:pPr>
            <a:r>
              <a:rPr lang="en-US" sz="2700">
                <a:solidFill>
                  <a:srgbClr val="000000"/>
                </a:solidFill>
                <a:latin typeface="Cabin"/>
              </a:rPr>
              <a:t>- 22/6/1941: Phát xít Đức bắt đầu tấn công Liên Xô</a:t>
            </a:r>
          </a:p>
          <a:p>
            <a:pPr algn="just">
              <a:lnSpc>
                <a:spcPts val="3779"/>
              </a:lnSpc>
            </a:pPr>
            <a:r>
              <a:rPr lang="en-US" sz="2700">
                <a:solidFill>
                  <a:srgbClr val="000000"/>
                </a:solidFill>
                <a:latin typeface="Cabin"/>
              </a:rPr>
              <a:t>- Ngày 6/12/1941, Hồng Quân Liên Xô phản công ở Mátxcơva =&gt;Chiến thắng Mátxcơva đã làm phá sản hoàn toàn "chiến lược chiến tranh chớp nhoáng" của đội quân "trước đây được coi là không thể đánh bại". Đây là thắng lợi lớn đầu tiên của Liên Xô và thất bại lớn đầu tiên của Đức kể từ khi Thế chiến II bùng nổ.</a:t>
            </a:r>
          </a:p>
          <a:p>
            <a:pPr algn="just">
              <a:lnSpc>
                <a:spcPts val="3779"/>
              </a:lnSpc>
            </a:pPr>
            <a:endParaRPr lang="en-US" sz="2700">
              <a:solidFill>
                <a:srgbClr val="000000"/>
              </a:solidFill>
              <a:latin typeface="Cabin"/>
            </a:endParaRPr>
          </a:p>
        </p:txBody>
      </p:sp>
      <p:sp>
        <p:nvSpPr>
          <p:cNvPr id="13" name="TextBox 13"/>
          <p:cNvSpPr txBox="1"/>
          <p:nvPr/>
        </p:nvSpPr>
        <p:spPr>
          <a:xfrm>
            <a:off x="8972128" y="2970328"/>
            <a:ext cx="8390922" cy="7122795"/>
          </a:xfrm>
          <a:prstGeom prst="rect">
            <a:avLst/>
          </a:prstGeom>
        </p:spPr>
        <p:txBody>
          <a:bodyPr lIns="0" tIns="0" rIns="0" bIns="0" rtlCol="0" anchor="t">
            <a:spAutoFit/>
          </a:bodyPr>
          <a:lstStyle/>
          <a:p>
            <a:pPr algn="just">
              <a:lnSpc>
                <a:spcPts val="3779"/>
              </a:lnSpc>
            </a:pPr>
            <a:r>
              <a:rPr lang="en-US" sz="2700">
                <a:solidFill>
                  <a:srgbClr val="000000"/>
                </a:solidFill>
                <a:latin typeface="Cabin"/>
              </a:rPr>
              <a:t>- Tháng 9-1940, Nhật Bản nhảy vào Đông Dương =&gt; Mâu thuẫn Mĩ - Nhật lên đến đỉnh cao</a:t>
            </a:r>
          </a:p>
          <a:p>
            <a:pPr algn="just">
              <a:lnSpc>
                <a:spcPts val="3779"/>
              </a:lnSpc>
            </a:pPr>
            <a:r>
              <a:rPr lang="en-US" sz="2700">
                <a:solidFill>
                  <a:srgbClr val="000000"/>
                </a:solidFill>
                <a:latin typeface="Cabin"/>
              </a:rPr>
              <a:t>- Ngày 7/12/1941 không quân và hải quân Nhật đã mở cuộc tấn công bất ngờ vào Hạm đội Thái Bình Dương của Mĩ ở Trân Châu Cảng =&gt; Chiến tranh Thái Bình Dương bùng nổ.</a:t>
            </a:r>
          </a:p>
          <a:p>
            <a:pPr algn="just">
              <a:lnSpc>
                <a:spcPts val="3779"/>
              </a:lnSpc>
            </a:pPr>
            <a:r>
              <a:rPr lang="en-US" sz="2700">
                <a:solidFill>
                  <a:srgbClr val="000000"/>
                </a:solidFill>
                <a:latin typeface="Cabin"/>
              </a:rPr>
              <a:t>- 11/12 /1941 Đức và Ý tuyên chiến với Mĩ =&gt; chiến tranh lan rộng trên toàn thế giới đã cuốn hút các nước lớn tham chiến trên các mặt trận ở châu Âu và châu Á - Thái Bình Dương.</a:t>
            </a:r>
          </a:p>
          <a:p>
            <a:pPr algn="just">
              <a:lnSpc>
                <a:spcPts val="3779"/>
              </a:lnSpc>
            </a:pPr>
            <a:r>
              <a:rPr lang="en-US" sz="2700">
                <a:solidFill>
                  <a:srgbClr val="000000"/>
                </a:solidFill>
                <a:latin typeface="Cabin"/>
              </a:rPr>
              <a:t> =&gt; Chỉ trong vòng nửa năm sau khi chiến tranh Thái Bình Dương bùng nổ, quân Nhật đã chiếm được toàn bộ Đông Nam Á, nhiều đảo ở Nam Thái Bình Dương. Tuy nhiên từ mùa hè 1942, quân Nhật đã mất dần ưu thế quân sự ban đầu và không còn khả năng phân công được nữa.</a:t>
            </a:r>
          </a:p>
          <a:p>
            <a:pPr algn="just">
              <a:lnSpc>
                <a:spcPts val="3779"/>
              </a:lnSpc>
            </a:pPr>
            <a:endParaRPr lang="en-US" sz="2700">
              <a:solidFill>
                <a:srgbClr val="000000"/>
              </a:solidFill>
              <a:latin typeface="Cabi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5355</Words>
  <Application>Microsoft Office PowerPoint</Application>
  <PresentationFormat>Custom</PresentationFormat>
  <Paragraphs>263</Paragraphs>
  <Slides>43</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43</vt:i4>
      </vt:variant>
    </vt:vector>
  </HeadingPairs>
  <TitlesOfParts>
    <vt:vector size="58" baseType="lpstr">
      <vt:lpstr>Arial</vt:lpstr>
      <vt:lpstr>Times New Roman Bold</vt:lpstr>
      <vt:lpstr>Roboto Bold</vt:lpstr>
      <vt:lpstr>Arimo Bold Italics</vt:lpstr>
      <vt:lpstr>Arimo Bold</vt:lpstr>
      <vt:lpstr>Times New Roman</vt:lpstr>
      <vt:lpstr>Cabin</vt:lpstr>
      <vt:lpstr>Calibri</vt:lpstr>
      <vt:lpstr>Arimo</vt:lpstr>
      <vt:lpstr>Times New Roman Bold Italics</vt:lpstr>
      <vt:lpstr>Atkinson Hyperlegible</vt:lpstr>
      <vt:lpstr>Canva Sans Bold</vt:lpstr>
      <vt:lpstr>Canva Sans</vt:lpstr>
      <vt:lpstr>Cabin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Nhóm 2. QHQT. K72</dc:title>
  <cp:lastModifiedBy>Administrator</cp:lastModifiedBy>
  <cp:revision>4</cp:revision>
  <dcterms:created xsi:type="dcterms:W3CDTF">2006-08-16T00:00:00Z</dcterms:created>
  <dcterms:modified xsi:type="dcterms:W3CDTF">2024-06-18T04:14:33Z</dcterms:modified>
  <dc:identifier>DAGHSN50-zY</dc:identifier>
</cp:coreProperties>
</file>